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62" r:id="rId4"/>
    <p:sldId id="258" r:id="rId5"/>
    <p:sldId id="264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40C2-57EC-4287-A0C4-01095EEB68C1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0107-7E36-403E-9A3B-CF0FCA8E879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http://s1.goodfon.ru/image/271971-3289x216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0891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2290" name="Picture 2" descr="Чарующая сказка осен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90088" cy="6858000"/>
          </a:xfrm>
          <a:prstGeom prst="rect">
            <a:avLst/>
          </a:prstGeom>
          <a:noFill/>
        </p:spPr>
      </p:pic>
      <p:pic>
        <p:nvPicPr>
          <p:cNvPr id="10" name="Picture 4" descr="Чарующая сказка осени"/>
          <p:cNvPicPr>
            <a:picLocks noChangeAspect="1" noChangeArrowheads="1"/>
          </p:cNvPicPr>
          <p:nvPr userDrawn="1"/>
        </p:nvPicPr>
        <p:blipFill>
          <a:blip r:embed="rId4" cstate="print"/>
          <a:srcRect l="9071" t="50966" r="51617" b="3164"/>
          <a:stretch>
            <a:fillRect/>
          </a:stretch>
        </p:blipFill>
        <p:spPr bwMode="auto">
          <a:xfrm rot="21166300">
            <a:off x="955048" y="1571857"/>
            <a:ext cx="1554785" cy="1614585"/>
          </a:xfrm>
          <a:prstGeom prst="rect">
            <a:avLst/>
          </a:prstGeom>
          <a:noFill/>
        </p:spPr>
      </p:pic>
      <p:pic>
        <p:nvPicPr>
          <p:cNvPr id="11" name="Picture 4" descr="Чарующая сказка осени"/>
          <p:cNvPicPr>
            <a:picLocks noChangeAspect="1" noChangeArrowheads="1"/>
          </p:cNvPicPr>
          <p:nvPr userDrawn="1"/>
        </p:nvPicPr>
        <p:blipFill>
          <a:blip r:embed="rId4" cstate="print"/>
          <a:srcRect l="9071" t="50966" r="51617" b="3164"/>
          <a:stretch>
            <a:fillRect/>
          </a:stretch>
        </p:blipFill>
        <p:spPr bwMode="auto">
          <a:xfrm rot="3721646">
            <a:off x="905360" y="3537406"/>
            <a:ext cx="1521532" cy="1580053"/>
          </a:xfrm>
          <a:prstGeom prst="rect">
            <a:avLst/>
          </a:prstGeom>
          <a:noFill/>
        </p:spPr>
      </p:pic>
      <p:pic>
        <p:nvPicPr>
          <p:cNvPr id="6146" name="Picture 2" descr="Чарующая сказка осени"/>
          <p:cNvPicPr>
            <a:picLocks noChangeAspect="1" noChangeArrowheads="1"/>
          </p:cNvPicPr>
          <p:nvPr userDrawn="1"/>
        </p:nvPicPr>
        <p:blipFill>
          <a:blip r:embed="rId4" cstate="print"/>
          <a:srcRect l="41799" t="1699" b="54131"/>
          <a:stretch>
            <a:fillRect/>
          </a:stretch>
        </p:blipFill>
        <p:spPr bwMode="auto">
          <a:xfrm rot="13896377">
            <a:off x="901832" y="2141886"/>
            <a:ext cx="1944216" cy="131321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40C2-57EC-4287-A0C4-01095EEB68C1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D0107-7E36-403E-9A3B-CF0FCA8E879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http://s1.goodfon.ru/image/271971-3289x216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0891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" name="Picture 2" descr="Чарующая сказка осен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6632"/>
            <a:ext cx="6809461" cy="6741368"/>
          </a:xfrm>
          <a:prstGeom prst="rect">
            <a:avLst/>
          </a:prstGeom>
          <a:noFill/>
        </p:spPr>
      </p:pic>
      <p:pic>
        <p:nvPicPr>
          <p:cNvPr id="8" name="Picture 4" descr="Чарующая сказка осени"/>
          <p:cNvPicPr>
            <a:picLocks noChangeAspect="1" noChangeArrowheads="1"/>
          </p:cNvPicPr>
          <p:nvPr/>
        </p:nvPicPr>
        <p:blipFill>
          <a:blip r:embed="rId4" cstate="print"/>
          <a:srcRect l="52919" t="54364" r="4745" b="-234"/>
          <a:stretch>
            <a:fillRect/>
          </a:stretch>
        </p:blipFill>
        <p:spPr bwMode="auto">
          <a:xfrm rot="12015456">
            <a:off x="7078477" y="4365992"/>
            <a:ext cx="2016224" cy="1944216"/>
          </a:xfrm>
          <a:prstGeom prst="rect">
            <a:avLst/>
          </a:prstGeom>
          <a:noFill/>
        </p:spPr>
      </p:pic>
      <p:pic>
        <p:nvPicPr>
          <p:cNvPr id="9" name="Picture 4" descr="Чарующая сказка осени"/>
          <p:cNvPicPr>
            <a:picLocks noChangeAspect="1" noChangeArrowheads="1"/>
          </p:cNvPicPr>
          <p:nvPr/>
        </p:nvPicPr>
        <p:blipFill>
          <a:blip r:embed="rId4" cstate="print"/>
          <a:srcRect l="42335" r="4745" b="50733"/>
          <a:stretch>
            <a:fillRect/>
          </a:stretch>
        </p:blipFill>
        <p:spPr bwMode="auto">
          <a:xfrm rot="15738666">
            <a:off x="6982580" y="5310664"/>
            <a:ext cx="1615486" cy="1338545"/>
          </a:xfrm>
          <a:prstGeom prst="rect">
            <a:avLst/>
          </a:prstGeom>
          <a:noFill/>
        </p:spPr>
      </p:pic>
      <p:pic>
        <p:nvPicPr>
          <p:cNvPr id="11" name="Picture 4" descr="Чарующая сказка осени"/>
          <p:cNvPicPr>
            <a:picLocks noChangeAspect="1" noChangeArrowheads="1"/>
          </p:cNvPicPr>
          <p:nvPr/>
        </p:nvPicPr>
        <p:blipFill>
          <a:blip r:embed="rId4" cstate="print"/>
          <a:srcRect l="9071" t="50966" r="51617" b="3164"/>
          <a:stretch>
            <a:fillRect/>
          </a:stretch>
        </p:blipFill>
        <p:spPr bwMode="auto">
          <a:xfrm rot="11080886">
            <a:off x="5436096" y="4872224"/>
            <a:ext cx="1800200" cy="1869439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 userDrawn="1"/>
        </p:nvGrpSpPr>
        <p:grpSpPr>
          <a:xfrm>
            <a:off x="395536" y="260648"/>
            <a:ext cx="1774746" cy="2648522"/>
            <a:chOff x="229968" y="414465"/>
            <a:chExt cx="1774746" cy="2648522"/>
          </a:xfrm>
        </p:grpSpPr>
        <p:pic>
          <p:nvPicPr>
            <p:cNvPr id="13" name="Picture 4" descr="Чарующая сказка осени"/>
            <p:cNvPicPr>
              <a:picLocks noChangeAspect="1" noChangeArrowheads="1"/>
            </p:cNvPicPr>
            <p:nvPr/>
          </p:nvPicPr>
          <p:blipFill>
            <a:blip r:embed="rId4" cstate="print"/>
            <a:srcRect l="52919" t="54364" r="4745" b="-234"/>
            <a:stretch>
              <a:fillRect/>
            </a:stretch>
          </p:blipFill>
          <p:spPr bwMode="auto">
            <a:xfrm rot="4190096">
              <a:off x="197102" y="447331"/>
              <a:ext cx="1840477" cy="1774746"/>
            </a:xfrm>
            <a:prstGeom prst="rect">
              <a:avLst/>
            </a:prstGeom>
            <a:noFill/>
          </p:spPr>
        </p:pic>
        <p:pic>
          <p:nvPicPr>
            <p:cNvPr id="14" name="Picture 4" descr="Чарующая сказка осени"/>
            <p:cNvPicPr>
              <a:picLocks noChangeAspect="1" noChangeArrowheads="1"/>
            </p:cNvPicPr>
            <p:nvPr/>
          </p:nvPicPr>
          <p:blipFill>
            <a:blip r:embed="rId4" cstate="print"/>
            <a:srcRect l="9071" t="50966" r="51617" b="3164"/>
            <a:stretch>
              <a:fillRect/>
            </a:stretch>
          </p:blipFill>
          <p:spPr bwMode="auto">
            <a:xfrm rot="11080886">
              <a:off x="300633" y="1420404"/>
              <a:ext cx="1581746" cy="1642583"/>
            </a:xfrm>
            <a:prstGeom prst="rect">
              <a:avLst/>
            </a:prstGeom>
            <a:noFill/>
          </p:spPr>
        </p:pic>
      </p:grpSp>
      <p:pic>
        <p:nvPicPr>
          <p:cNvPr id="10" name="Picture 4" descr="Чарующая сказка осени"/>
          <p:cNvPicPr>
            <a:picLocks noChangeAspect="1" noChangeArrowheads="1"/>
          </p:cNvPicPr>
          <p:nvPr/>
        </p:nvPicPr>
        <p:blipFill>
          <a:blip r:embed="rId4" cstate="print"/>
          <a:srcRect l="42335" t="3687" r="4724" b="50733"/>
          <a:stretch>
            <a:fillRect/>
          </a:stretch>
        </p:blipFill>
        <p:spPr bwMode="auto">
          <a:xfrm rot="19327634">
            <a:off x="6364269" y="5607183"/>
            <a:ext cx="1616139" cy="1238362"/>
          </a:xfrm>
          <a:prstGeom prst="rect">
            <a:avLst/>
          </a:prstGeom>
          <a:noFill/>
        </p:spPr>
      </p:pic>
      <p:pic>
        <p:nvPicPr>
          <p:cNvPr id="15" name="Picture 4" descr="Чарующая сказка осени"/>
          <p:cNvPicPr>
            <a:picLocks noChangeAspect="1" noChangeArrowheads="1"/>
          </p:cNvPicPr>
          <p:nvPr userDrawn="1"/>
        </p:nvPicPr>
        <p:blipFill>
          <a:blip r:embed="rId4" cstate="print"/>
          <a:srcRect l="42335" t="4964" r="43608" b="81206"/>
          <a:stretch>
            <a:fillRect/>
          </a:stretch>
        </p:blipFill>
        <p:spPr bwMode="auto">
          <a:xfrm rot="19327634">
            <a:off x="6946400" y="5393356"/>
            <a:ext cx="429115" cy="37574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D40C2-57EC-4287-A0C4-01095EEB68C1}" type="datetimeFigureOut">
              <a:rPr lang="ru-RU" smtClean="0"/>
              <a:pPr/>
              <a:t>22.08.2019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D0107-7E36-403E-9A3B-CF0FCA8E8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reWalls.com_22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28860" y="0"/>
            <a:ext cx="4500594" cy="928693"/>
          </a:xfrm>
        </p:spPr>
        <p:txBody>
          <a:bodyPr>
            <a:normAutofit/>
          </a:bodyPr>
          <a:lstStyle/>
          <a:p>
            <a:r>
              <a:rPr lang="ru-RU" sz="1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детский сад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комбинированного вида №6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28" y="785794"/>
            <a:ext cx="6400800" cy="4071966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Газета для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подготовительной группы</a:t>
            </a: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«ПОЧЕМУЧКА»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7546172c8e0f7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6358" y="1"/>
            <a:ext cx="2287641" cy="2060848"/>
          </a:xfrm>
          <a:prstGeom prst="rect">
            <a:avLst/>
          </a:prstGeom>
        </p:spPr>
      </p:pic>
      <p:pic>
        <p:nvPicPr>
          <p:cNvPr id="8" name="Рисунок 7" descr="38418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706329">
            <a:off x="196774" y="81109"/>
            <a:ext cx="2395232" cy="2046320"/>
          </a:xfrm>
          <a:prstGeom prst="rect">
            <a:avLst/>
          </a:prstGeom>
        </p:spPr>
      </p:pic>
      <p:pic>
        <p:nvPicPr>
          <p:cNvPr id="9" name="Рисунок 8" descr="135601_141077496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965307"/>
            <a:ext cx="2339752" cy="1892692"/>
          </a:xfrm>
          <a:prstGeom prst="rect">
            <a:avLst/>
          </a:prstGeom>
        </p:spPr>
      </p:pic>
      <p:pic>
        <p:nvPicPr>
          <p:cNvPr id="10" name="Рисунок 9" descr="78767799_78545713_0_71db0_2ade905b_XLjpg.png"/>
          <p:cNvPicPr>
            <a:picLocks noChangeAspect="1"/>
          </p:cNvPicPr>
          <p:nvPr/>
        </p:nvPicPr>
        <p:blipFill>
          <a:blip r:embed="rId6" cstate="print"/>
          <a:srcRect t="21114" r="6884" b="15084"/>
          <a:stretch>
            <a:fillRect/>
          </a:stretch>
        </p:blipFill>
        <p:spPr>
          <a:xfrm>
            <a:off x="-357222" y="5000636"/>
            <a:ext cx="5364088" cy="2016224"/>
          </a:xfrm>
          <a:prstGeom prst="rect">
            <a:avLst/>
          </a:prstGeom>
        </p:spPr>
      </p:pic>
      <p:pic>
        <p:nvPicPr>
          <p:cNvPr id="11" name="Рисунок 10" descr="im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8926" y="1785926"/>
            <a:ext cx="3429024" cy="364333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071802" y="5500703"/>
            <a:ext cx="28575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Выпуск № 1 </a:t>
            </a:r>
          </a:p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Сентябрь - </a:t>
            </a:r>
            <a:r>
              <a:rPr lang="ru-RU" sz="1200" b="1" i="1" smtClean="0">
                <a:latin typeface="Times New Roman" pitchFamily="18" charset="0"/>
                <a:cs typeface="Times New Roman" pitchFamily="18" charset="0"/>
              </a:rPr>
              <a:t>ноябрь 2018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357554" y="2191641"/>
            <a:ext cx="342902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Роль семьи в развитии поисково-исследовательской  активности ребенка.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Родителям на заметку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Чего нельзя, и что нужно делать для поддержания интереса детей к познавательному</a:t>
            </a: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экспериментированию»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Учимся наблюдать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Развиваемся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играя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жизни детского сада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285728"/>
            <a:ext cx="2357454" cy="6572272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Роль семьи в развитии поисково-исследовательской  активности ребенка.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 Известно, что ни одну воспитательную или образовательную задачу нельзя успешно решить без плодотворного контакта с семьей и полного взаимопонимания между родителями и педагогами. и родители должны осознавать, что они воспитывают своих детей собственным примером. Каждая минута общения с ребенком обогащает его, формирует его личность. Нам хотелось бы, чтобы родители следовали мудрому совету В.А Сухомлинского: «Умейте открыть перед ребенком в окружающем мире что-то одно, но открыть так, чтобы кусочек  жизни заиграл перед детьми всеми красками радуги. Оставляйте всегда что-то недосказанное, чтобы ребенку захотелось еще и еще раз возвратиться к тому, что он узнал».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142852"/>
            <a:ext cx="4929190" cy="6572296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Родителям на заметку!</a:t>
            </a:r>
          </a:p>
          <a:p>
            <a:r>
              <a:rPr lang="ru-RU" sz="5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Чего нельзя, и что нужно делать для поддержания интереса детей </a:t>
            </a:r>
          </a:p>
          <a:p>
            <a:r>
              <a:rPr lang="ru-RU" sz="5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познавательному экспериментированию.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«Самое лучшее открытие то, которое ребенок делает сам». 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Ральф У. </a:t>
            </a:r>
            <a:r>
              <a:rPr lang="ru-RU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Эмерсон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следует отмахиваться от желаний ребенка, даже если они вам кажутся импульсивными. Ведь в основе этих желаний может лежать такое важнейшее качество, как любознательность 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Нельзя отказываться от совместных действий с ребенком, игр и т.п. — ребенок не может развиваться в обстановке безучастности к нему взрослых.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Сиюминутные запреты без объяснений сковывают активность и самостоятельность ребенка.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Импульсивное поведение дошкольника в сочетании с познавательной активностью, а также неумение его предвидеть последствия своих действий часто приводят к поступкам, которые мы, взрослые, считаем нарушением правил, требований.</a:t>
            </a:r>
          </a:p>
          <a:p>
            <a:pPr algn="just"/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 ли это?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поступок сопровождается положительными эмоциями ребенка, инициативностью и изобретательностью и при этом не преследуется цель навредить кому-либо, то это не проступок, а шалость.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Поощрять любопытство, которое порождает потребность в новых впечатлениях, любознательность: она порождает потребность в исследовании.</a:t>
            </a:r>
          </a:p>
          <a:p>
            <a:pPr algn="just">
              <a:buClr>
                <a:srgbClr val="FF0000"/>
              </a:buClr>
              <a:buFont typeface="Arial" pitchFamily="34" charset="0"/>
              <a:buChar char="•"/>
            </a:pP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Предоставлять возможность ребенку действовать с разными предметами и материалами, поощрять экспериментирование с ними, формируя в детях мотив, связанный с внутренними желаниями узнавать новое, по­тому что это интересно и приятно, помогать ему в этом своим участием.</a:t>
            </a:r>
          </a:p>
          <a:p>
            <a:pPr algn="just"/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Проявляя заинтересованность к деятельности ребенка, беседуйте с ним о его намерениях, целях (это научит его </a:t>
            </a:r>
            <a:r>
              <a:rPr lang="ru-RU" sz="4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целеполаганию</a:t>
            </a:r>
            <a:r>
              <a:rPr lang="ru-RU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о том, как добиться желаемого результата (это поможет осознать процесс деятельности). Расспросите о результатах деятельности, о том, как ребенок их достиг (он приобретет умение формулировать выводы, рассуждая и аргументируя).</a:t>
            </a:r>
          </a:p>
          <a:p>
            <a:pPr algn="just"/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14678" y="142852"/>
            <a:ext cx="4743456" cy="65563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Учимся наблюдать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43174" y="571480"/>
            <a:ext cx="6500826" cy="5929354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 время прогулок в парке или сквере продолжайте вместе с ребёнком наблюдать за изменениями в природе. Обратите его внимание на то, что стало меньше цветов, сохнет трава, начали изменять окраску листья деревьев, исчезают насекомые, собираются в стаи и готовятся к отлёту птицы. Поговорите о том, что с наступлением осени становится прохладнее, все чаще идут холодные дожди, дует сильный ветер.</a:t>
            </a:r>
          </a:p>
          <a:p>
            <a:pPr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Проверьте, знает ли ваш ребёнок названия и очередность осенних месяцев: сентябрь, октябрь, ноябрь.</a:t>
            </a:r>
          </a:p>
          <a:p>
            <a:pPr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Обратите внимание ребёнка на то, что начались первые заморозки. Идя в детский сад ранним утром, рассмотрите иней, покрывающий траву. Пусть ребёнок потрогает его.</a:t>
            </a:r>
          </a:p>
          <a:p>
            <a:pPr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Привлеките внимание ребёнка к осеннему карнавалу листьев. Расскажите, что начало октября называют золотой осенью. Спросите у ребёнка, как он думает, почему. (Листья на деревьях стали золотыми, алыми, багряными. Леса и парки кажутся золотыми.)</a:t>
            </a:r>
          </a:p>
          <a:p>
            <a:pPr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Обратите внимание ребёнка на то, что в ноябре заметно сократилась продолжительность светового дня, ночи стали длиннее, а дни короче; всё реже свети солнце, небо плотно закрыто низкими тучами, и иногда нудный осенний дождь сменяется мокрым снегом; в ясные дни по утрам лужи покрываются льдом; засохла трава, отцвели последние цветы; окончательно исчезли насекомые, улетели перелётные птицы. Всё это – приметы поздней осени.</a:t>
            </a:r>
          </a:p>
          <a:p>
            <a:pPr algn="just">
              <a:buClr>
                <a:srgbClr val="C00000"/>
              </a:buClr>
              <a:buFont typeface="Arial" pitchFamily="34" charset="0"/>
              <a:buChar char="•"/>
            </a:pPr>
            <a:endParaRPr lang="ru-RU" sz="13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C00000"/>
              </a:buClr>
              <a:buFont typeface="Arial" pitchFamily="34" charset="0"/>
              <a:buChar char="•"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2" name="Рисунок 11" descr="100396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4643446"/>
            <a:ext cx="4394853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285728"/>
            <a:ext cx="6143668" cy="1643074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Развиваемся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играя</a:t>
            </a:r>
            <a:b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Выучите с ребенком пальчиковую гимнастику, которую вы сможете использовать в качестве физкультурной паузы во время домашних занятий. Кроме того, это упражнение позволит вам поработать над тонкой моторикой, чувством ритма у ребенка и выразительностью его речи.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1571612"/>
            <a:ext cx="6400800" cy="2643206"/>
          </a:xfrm>
        </p:spPr>
        <p:txBody>
          <a:bodyPr numCol="2">
            <a:normAutofit lnSpcReduction="10000"/>
          </a:bodyPr>
          <a:lstStyle/>
          <a:p>
            <a:endPara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«Осень»</a:t>
            </a:r>
          </a:p>
          <a:p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Раз, два, три, четыре, пять,</a:t>
            </a:r>
          </a:p>
          <a:p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Будем листья собирать,</a:t>
            </a:r>
          </a:p>
          <a:p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Листья березы, листья рябины,</a:t>
            </a:r>
          </a:p>
          <a:p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Листья у тополя</a:t>
            </a:r>
          </a:p>
          <a:p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у осины,</a:t>
            </a:r>
          </a:p>
          <a:p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Листики дуба мы соберем,</a:t>
            </a:r>
          </a:p>
          <a:p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Маме осенний букет соберем.</a:t>
            </a:r>
          </a:p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по очереди загибает пальчики, начиная с большого.</a:t>
            </a: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сжимает и разжимает кулачки.</a:t>
            </a:r>
          </a:p>
          <a:p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загибает пальчики, начиная с мизинца.</a:t>
            </a:r>
          </a:p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643174" y="4000504"/>
            <a:ext cx="61436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18669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Работая над развитием навыков слогового анализа, предложите ребенку разделить на слоги названия деревьев (дуб,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ря-би-на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о-си-на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клен,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бе-ре-за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и-ва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Можно провести эту игру с мячом. Вы бросаете ребенку мяч и произносите название дерева, ребенок ловит мяч  , делит это название на слоги и возвращает мяч вам.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8669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0_c5225_1e3ce8ad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4857760"/>
            <a:ext cx="2570070" cy="20002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214290"/>
            <a:ext cx="4429156" cy="571504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жизни детского сада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08_13_35_28_IVx8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642918"/>
            <a:ext cx="3667129" cy="27531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15140" y="642918"/>
            <a:ext cx="24288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Теплая погода октября позволила дошкольникам совершить экскурсию в осенний парк. Дети понаблюдали за осенними изменениями в живой и неживой природе. 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308_13_33_01_vipx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3857628"/>
            <a:ext cx="3874963" cy="26289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57422" y="3857628"/>
            <a:ext cx="28575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 нашем детском саду есть традиция  проводить выставку поделок «Осенние фантазии». Родители совместно с детьми сделали поделки из природного и бросового материала. Каждая работа отличалась своей оригинальностью, фантазией и творчеством.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489</Words>
  <Application>Microsoft Office PowerPoint</Application>
  <PresentationFormat>Экран (4:3)</PresentationFormat>
  <Paragraphs>55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Муниципальное казенное дошкольное образовательное учреждение детский сад комбинированного вида №6</vt:lpstr>
      <vt:lpstr>Слайд 2</vt:lpstr>
      <vt:lpstr>Роль семьи в развитии поисково-исследовательской  активности ребенка.   Известно, что ни одну воспитательную или образовательную задачу нельзя успешно решить без плодотворного контакта с семьей и полного взаимопонимания между родителями и педагогами. и родители должны осознавать, что они воспитывают своих детей собственным примером. Каждая минута общения с ребенком обогащает его, формирует его личность. Нам хотелось бы, чтобы родители следовали мудрому совету В.А Сухомлинского: «Умейте открыть перед ребенком в окружающем мире что-то одно, но открыть так, чтобы кусочек  жизни заиграл перед детьми всеми красками радуги. Оставляйте всегда что-то недосказанное, чтобы ребенку захотелось еще и еще раз возвратиться к тому, что он узнал». </vt:lpstr>
      <vt:lpstr> Учимся наблюдать </vt:lpstr>
      <vt:lpstr> Развиваемся играя Выучите с ребенком пальчиковую гимнастику, которую вы сможете использовать в качестве физкультурной паузы во время домашних занятий. Кроме того, это упражнение позволит вам поработать над тонкой моторикой, чувством ритма у ребенка и выразительностью его речи. </vt:lpstr>
      <vt:lpstr>Из жизни детского сада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Admin</cp:lastModifiedBy>
  <cp:revision>29</cp:revision>
  <dcterms:created xsi:type="dcterms:W3CDTF">2014-07-23T17:04:36Z</dcterms:created>
  <dcterms:modified xsi:type="dcterms:W3CDTF">2019-08-22T16:02:40Z</dcterms:modified>
</cp:coreProperties>
</file>