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4" r:id="rId6"/>
    <p:sldId id="265" r:id="rId7"/>
    <p:sldId id="260" r:id="rId8"/>
    <p:sldId id="267" r:id="rId9"/>
    <p:sldId id="269" r:id="rId10"/>
    <p:sldId id="261" r:id="rId11"/>
    <p:sldId id="266" r:id="rId12"/>
    <p:sldId id="25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пн 30.05.22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s://www.sunhome.ru/i/wallpapers/137/green-backgrounds-glare-light-v13.orig.jpg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Marker trans="36000" size="61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8/11/06/2608827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39" y="410232"/>
            <a:ext cx="8639921" cy="60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7/03/05/21891010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6136">
            <a:off x="6456869" y="3296994"/>
            <a:ext cx="2508772" cy="31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71435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комбинированного вида №6</a:t>
            </a:r>
            <a:endParaRPr lang="ru-RU" sz="1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14298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u="sng" dirty="0" smtClean="0"/>
              <a:t> </a:t>
            </a:r>
            <a:r>
              <a:rPr lang="ru-RU" sz="1400" i="1" dirty="0" smtClean="0"/>
              <a:t>Информационно-психологическая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i="1" dirty="0" smtClean="0"/>
              <a:t>  газета для любознательных родителей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«Все краски детства»</a:t>
            </a:r>
          </a:p>
        </p:txBody>
      </p:sp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214554"/>
            <a:ext cx="3357586" cy="35674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5643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Выпуск № 3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Март –апрель- май 2022 г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329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поиграем!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42984"/>
            <a:ext cx="885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428604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"ВЕСЕННИЕ СЛОВА"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/>
              <a:t>Цель: </a:t>
            </a:r>
            <a:r>
              <a:rPr lang="ru-RU" dirty="0" smtClean="0"/>
              <a:t>Упражнять детей в подборе определений к существительным.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Зимой небо какое? </a:t>
            </a:r>
            <a:r>
              <a:rPr lang="ru-RU" i="1" dirty="0" smtClean="0"/>
              <a:t>(холодное, мрачное, ясное, хмурое, низкое, тяжелое. 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Весной небо какое? </a:t>
            </a:r>
            <a:r>
              <a:rPr lang="ru-RU" i="1" dirty="0" smtClean="0"/>
              <a:t>(</a:t>
            </a:r>
            <a:r>
              <a:rPr lang="ru-RU" i="1" dirty="0" err="1" smtClean="0"/>
              <a:t>голубое</a:t>
            </a:r>
            <a:r>
              <a:rPr lang="ru-RU" i="1" dirty="0" smtClean="0"/>
              <a:t>, яркое, чистое, высокое, веселое, ясное, весеннее.)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Весной солнце какое? </a:t>
            </a:r>
            <a:r>
              <a:rPr lang="ru-RU" i="1" dirty="0" smtClean="0"/>
              <a:t>(яркое, лучистое, теплое, ласковое.)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Какая весной травка? </a:t>
            </a:r>
            <a:r>
              <a:rPr lang="ru-RU" i="1" dirty="0" smtClean="0"/>
              <a:t>(первая, молодая, зеленая, душистая, нежная.)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"УМНЫЙ СЛОВЕСНИК"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/>
              <a:t>Цель:</a:t>
            </a:r>
            <a:r>
              <a:rPr lang="ru-RU" dirty="0" smtClean="0"/>
              <a:t> Учить правильно называть описываемые явления одним словом.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Совсем маленькая капля. </a:t>
            </a:r>
            <a:r>
              <a:rPr lang="ru-RU" i="1" dirty="0" smtClean="0"/>
              <a:t>(капелька)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Падение с крыш или деревьев тающего снега каплями. </a:t>
            </a:r>
            <a:r>
              <a:rPr lang="ru-RU" i="1" dirty="0" smtClean="0"/>
              <a:t>(капель)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Теплая погода зимой или весной. </a:t>
            </a:r>
            <a:r>
              <a:rPr lang="ru-RU" i="1" dirty="0" smtClean="0"/>
              <a:t>(оттепель)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Место, где растаял снег и открылась земля. </a:t>
            </a:r>
            <a:r>
              <a:rPr lang="ru-RU" i="1" dirty="0" smtClean="0"/>
              <a:t>(проталина)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Незамерзшее или уже растаявшее место </a:t>
            </a:r>
          </a:p>
          <a:p>
            <a:pPr>
              <a:buNone/>
            </a:pPr>
            <a:r>
              <a:rPr lang="ru-RU" dirty="0" smtClean="0"/>
              <a:t>   на ледяной поверхности реки, озера, пруда. </a:t>
            </a:r>
            <a:r>
              <a:rPr lang="ru-RU" i="1" dirty="0" smtClean="0"/>
              <a:t>(полынья)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Разлив реки при таянии снега или вскрытии </a:t>
            </a:r>
          </a:p>
          <a:p>
            <a:pPr>
              <a:buNone/>
            </a:pPr>
            <a:r>
              <a:rPr lang="ru-RU" dirty="0" smtClean="0"/>
              <a:t>   ото льда весной. </a:t>
            </a:r>
            <a:r>
              <a:rPr lang="ru-RU" i="1" dirty="0" smtClean="0"/>
              <a:t>(половодье)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Время, когда дороги становятся малопроезжими</a:t>
            </a:r>
          </a:p>
          <a:p>
            <a:pPr>
              <a:buNone/>
            </a:pPr>
            <a:r>
              <a:rPr lang="ru-RU" dirty="0" smtClean="0"/>
              <a:t>    от грязи. </a:t>
            </a:r>
            <a:r>
              <a:rPr lang="ru-RU" i="1" dirty="0" smtClean="0"/>
              <a:t>(распутица)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Небольшой водный поток. </a:t>
            </a:r>
            <a:r>
              <a:rPr lang="ru-RU" i="1" dirty="0" smtClean="0"/>
              <a:t>(ручей)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Как назвать ручей ласково? </a:t>
            </a:r>
            <a:r>
              <a:rPr lang="ru-RU" i="1" dirty="0" smtClean="0"/>
              <a:t>(ручеек)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поиграем!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 на тему «Весна»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связной речи.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D:\пальчиковые игры\IMG_20181201_223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557216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Фотогалерея «Наши занятия»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285752"/>
          </a:xfrm>
        </p:spPr>
        <p:txBody>
          <a:bodyPr>
            <a:noAutofit/>
          </a:bodyPr>
          <a:lstStyle/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Развивающие игры</a:t>
            </a:r>
          </a:p>
          <a:p>
            <a:pPr algn="ctr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 с конструктором  «Лего»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500065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Развивающие занятия с прищепками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3\Desktop\фото-газета\IMG_20211018_095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643338" cy="4572032"/>
          </a:xfrm>
          <a:prstGeom prst="rect">
            <a:avLst/>
          </a:prstGeom>
          <a:noFill/>
        </p:spPr>
      </p:pic>
      <p:pic>
        <p:nvPicPr>
          <p:cNvPr id="9" name="Picture 2" descr="C:\Users\User3\Desktop\87fc02b8-913e-4301-a313-2cb98cfb4d7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43050"/>
            <a:ext cx="3927503" cy="457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642918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4429132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4287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Фотогалерея «Наши занятия»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14379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/>
              <a:t>Кинезиологические</a:t>
            </a:r>
            <a:r>
              <a:rPr lang="ru-RU" sz="1600" dirty="0" smtClean="0"/>
              <a:t> упражнения </a:t>
            </a:r>
          </a:p>
          <a:p>
            <a:pPr algn="ctr"/>
            <a:r>
              <a:rPr lang="ru-RU" sz="1600" dirty="0" smtClean="0"/>
              <a:t> в парах</a:t>
            </a:r>
            <a:endParaRPr lang="ru-RU" sz="1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72000" y="857232"/>
            <a:ext cx="4041775" cy="1143008"/>
          </a:xfrm>
        </p:spPr>
        <p:txBody>
          <a:bodyPr>
            <a:normAutofit fontScale="32500" lnSpcReduction="2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/>
            <a:r>
              <a:rPr lang="ru-RU" sz="4900" dirty="0" err="1" smtClean="0"/>
              <a:t>Кинезиологические</a:t>
            </a:r>
            <a:r>
              <a:rPr lang="ru-RU" sz="4900" dirty="0" smtClean="0"/>
              <a:t> упражнения </a:t>
            </a:r>
          </a:p>
          <a:p>
            <a:pPr algn="ctr"/>
            <a:r>
              <a:rPr lang="ru-RU" sz="4900" dirty="0" smtClean="0"/>
              <a:t>в группе</a:t>
            </a:r>
          </a:p>
          <a:p>
            <a:endParaRPr lang="ru-RU" sz="4300" dirty="0"/>
          </a:p>
        </p:txBody>
      </p:sp>
      <p:pic>
        <p:nvPicPr>
          <p:cNvPr id="1027" name="Picture 3" descr="D:\ФОТО САД\IMG_20220112_1042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3643338" cy="4286280"/>
          </a:xfrm>
          <a:prstGeom prst="rect">
            <a:avLst/>
          </a:prstGeom>
          <a:noFill/>
        </p:spPr>
      </p:pic>
      <p:pic>
        <p:nvPicPr>
          <p:cNvPr id="1028" name="Picture 4" descr="C:\Users\User3\Desktop\фото-газета\IMG_20220112_10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928802"/>
            <a:ext cx="3714776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Содержание: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6929486" cy="2286015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dirty="0" smtClean="0"/>
              <a:t>   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Это интересно знать!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Советы педагога-психолога.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3. Проверь себя!</a:t>
            </a:r>
          </a:p>
          <a:p>
            <a:pPr marL="914400" lvl="1" indent="-514350" algn="just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Давайте поиграем!</a:t>
            </a:r>
          </a:p>
          <a:p>
            <a:pPr marL="914400" lvl="1" indent="-514350" algn="just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Фотогалерея  «Наши занятия»</a:t>
            </a:r>
          </a:p>
          <a:p>
            <a:pPr marL="914400" lvl="1" indent="-51435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9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Это интересно знать!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Весенний календарь</a:t>
            </a:r>
          </a:p>
          <a:p>
            <a:pPr>
              <a:buNone/>
            </a:pPr>
            <a:r>
              <a:rPr lang="ru-RU" sz="1600" dirty="0" smtClean="0"/>
              <a:t>3 марта - Всемирный день писателя; </a:t>
            </a:r>
          </a:p>
          <a:p>
            <a:pPr>
              <a:buNone/>
            </a:pPr>
            <a:r>
              <a:rPr lang="ru-RU" sz="1600" dirty="0" smtClean="0"/>
              <a:t>8 марта – Международный женский день;</a:t>
            </a:r>
          </a:p>
          <a:p>
            <a:pPr>
              <a:buNone/>
            </a:pPr>
            <a:r>
              <a:rPr lang="ru-RU" sz="1600" dirty="0" smtClean="0"/>
              <a:t>20 – 21 марта - День весеннего равноденствия;</a:t>
            </a:r>
          </a:p>
          <a:p>
            <a:pPr>
              <a:buNone/>
            </a:pPr>
            <a:r>
              <a:rPr lang="ru-RU" sz="1600" dirty="0" smtClean="0"/>
              <a:t>21 марта – День Земли, Всемирный день поэзии; </a:t>
            </a:r>
          </a:p>
          <a:p>
            <a:pPr>
              <a:buNone/>
            </a:pPr>
            <a:r>
              <a:rPr lang="ru-RU" sz="1600" dirty="0" smtClean="0"/>
              <a:t>27 марта – Международный день театра;</a:t>
            </a:r>
          </a:p>
          <a:p>
            <a:pPr>
              <a:buNone/>
            </a:pPr>
            <a:r>
              <a:rPr lang="ru-RU" sz="1600" dirty="0" smtClean="0"/>
              <a:t>1 апреля – День смеха, День птиц; 2 апреля – День детской книги;</a:t>
            </a:r>
          </a:p>
          <a:p>
            <a:pPr>
              <a:buNone/>
            </a:pPr>
            <a:r>
              <a:rPr lang="ru-RU" sz="1600" dirty="0" smtClean="0"/>
              <a:t>7 апреля – День здоровья, День российского интернета; </a:t>
            </a:r>
          </a:p>
          <a:p>
            <a:pPr>
              <a:buNone/>
            </a:pPr>
            <a:r>
              <a:rPr lang="ru-RU" sz="1600" dirty="0" smtClean="0"/>
              <a:t>12 апреля – День авиации и космонавтики;</a:t>
            </a:r>
          </a:p>
          <a:p>
            <a:pPr>
              <a:buNone/>
            </a:pPr>
            <a:r>
              <a:rPr lang="ru-RU" sz="1600" dirty="0" smtClean="0"/>
              <a:t>23 апреля – День детской книги; 29 апреля – День танца; </a:t>
            </a:r>
          </a:p>
          <a:p>
            <a:pPr>
              <a:buNone/>
            </a:pPr>
            <a:r>
              <a:rPr lang="ru-RU" sz="1600" dirty="0" smtClean="0"/>
              <a:t>30 апреля – День пожарной  безопасности;</a:t>
            </a:r>
          </a:p>
          <a:p>
            <a:pPr>
              <a:buNone/>
            </a:pPr>
            <a:r>
              <a:rPr lang="ru-RU" sz="1600" dirty="0" smtClean="0"/>
              <a:t>1 мая – Праздник весны и труда;</a:t>
            </a:r>
          </a:p>
          <a:p>
            <a:pPr>
              <a:buNone/>
            </a:pPr>
            <a:r>
              <a:rPr lang="ru-RU" sz="1600" dirty="0" smtClean="0"/>
              <a:t>3 мая – День солнца; 7 мая – День радио;   </a:t>
            </a:r>
          </a:p>
          <a:p>
            <a:pPr>
              <a:buNone/>
            </a:pPr>
            <a:r>
              <a:rPr lang="ru-RU" sz="1600" dirty="0" smtClean="0"/>
              <a:t>9 мая – День Победы;15 мая – Международный день семей;</a:t>
            </a:r>
          </a:p>
          <a:p>
            <a:pPr>
              <a:buNone/>
            </a:pPr>
            <a:r>
              <a:rPr lang="ru-RU" sz="1600" dirty="0" smtClean="0"/>
              <a:t>18 мая – День музеев; 24 мая – День славянской </a:t>
            </a:r>
          </a:p>
          <a:p>
            <a:pPr>
              <a:buNone/>
            </a:pPr>
            <a:r>
              <a:rPr lang="ru-RU" sz="1600" dirty="0" smtClean="0"/>
              <a:t>письменности и культуры; 27 мая – День  библиотек;</a:t>
            </a:r>
          </a:p>
          <a:p>
            <a:pPr>
              <a:buNone/>
            </a:pPr>
            <a:r>
              <a:rPr lang="ru-RU" sz="1600" dirty="0" smtClean="0"/>
              <a:t>28 мая – День пограничника.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Советы педагога -психолога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357158" y="571480"/>
            <a:ext cx="807249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Консультация для родителей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«Мультфильмы: их влияние на психику ребёнка»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dirty="0" smtClean="0"/>
              <a:t>Дети</a:t>
            </a:r>
            <a:r>
              <a:rPr lang="ru-RU" sz="1400" b="1" dirty="0" smtClean="0"/>
              <a:t> смотрят то, что им предлагают, </a:t>
            </a:r>
            <a:r>
              <a:rPr lang="ru-RU" sz="1400" dirty="0" smtClean="0"/>
              <a:t>они еще не могут самостоятельно и осознанно  выбирать телепередачи.</a:t>
            </a:r>
          </a:p>
          <a:p>
            <a:pPr>
              <a:buNone/>
            </a:pPr>
            <a:r>
              <a:rPr lang="ru-RU" sz="1400" b="1" dirty="0" smtClean="0"/>
              <a:t>Ребенок учится по подражанию, </a:t>
            </a:r>
            <a:r>
              <a:rPr lang="ru-RU" sz="1400" dirty="0" smtClean="0"/>
              <a:t>перенимая демонстрируемые ему эталоны. </a:t>
            </a:r>
          </a:p>
          <a:p>
            <a:pPr>
              <a:buNone/>
            </a:pPr>
            <a:r>
              <a:rPr lang="ru-RU" sz="1400" i="1" dirty="0" smtClean="0"/>
              <a:t>Что полезного может извлечь ребенок из просмотра мультфильма?</a:t>
            </a:r>
            <a:endParaRPr lang="ru-RU" sz="1400" dirty="0" smtClean="0"/>
          </a:p>
          <a:p>
            <a:pPr>
              <a:buNone/>
            </a:pPr>
            <a:r>
              <a:rPr lang="ru-RU" sz="1400" i="1" dirty="0" smtClean="0"/>
              <a:t> </a:t>
            </a:r>
            <a:r>
              <a:rPr lang="ru-RU" sz="1400" dirty="0" smtClean="0"/>
              <a:t>Персонажи мультипликационных фильмов демонстрируют ребёнку самые разные способы взаимодействия с окружающим миром. </a:t>
            </a:r>
            <a:r>
              <a:rPr lang="ru-RU" sz="1400" u="sng" dirty="0" smtClean="0"/>
              <a:t>Они формируют у малыша первичные представления о добре и зле, эталоны хорошего и плохого </a:t>
            </a:r>
          </a:p>
          <a:p>
            <a:pPr>
              <a:buNone/>
            </a:pPr>
            <a:r>
              <a:rPr lang="ru-RU" sz="1400" u="sng" dirty="0" smtClean="0"/>
              <a:t>поведения.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Через сравнение себя с любимыми героями </a:t>
            </a:r>
            <a:r>
              <a:rPr lang="ru-RU" sz="1400" u="sng" dirty="0" smtClean="0"/>
              <a:t>ребёнок имеет </a:t>
            </a:r>
          </a:p>
          <a:p>
            <a:pPr>
              <a:buNone/>
            </a:pPr>
            <a:r>
              <a:rPr lang="ru-RU" sz="1400" u="sng" dirty="0" smtClean="0"/>
              <a:t>возможность</a:t>
            </a:r>
          </a:p>
          <a:p>
            <a:pPr>
              <a:buNone/>
            </a:pPr>
            <a:r>
              <a:rPr lang="ru-RU" sz="1400" u="sng" dirty="0" smtClean="0"/>
              <a:t> научиться позитивно воспринимать себя, справляться со</a:t>
            </a:r>
          </a:p>
          <a:p>
            <a:pPr>
              <a:buNone/>
            </a:pPr>
            <a:r>
              <a:rPr lang="ru-RU" sz="1400" u="sng" dirty="0" smtClean="0"/>
              <a:t> своими страхами и трудностями, уважительно относиться</a:t>
            </a:r>
          </a:p>
          <a:p>
            <a:pPr>
              <a:buNone/>
            </a:pPr>
            <a:r>
              <a:rPr lang="ru-RU" sz="1400" u="sng" dirty="0" smtClean="0"/>
              <a:t> к другим.</a:t>
            </a: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Таким образом, мультфильм — это эффективное средство</a:t>
            </a:r>
          </a:p>
          <a:p>
            <a:pPr>
              <a:buNone/>
            </a:pPr>
            <a:r>
              <a:rPr lang="ru-RU" sz="1400" b="1" dirty="0" smtClean="0"/>
              <a:t> воспитания ребёнка.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К сожалению, многие транслируемые сегодня мультфильмы</a:t>
            </a:r>
          </a:p>
          <a:p>
            <a:pPr>
              <a:buNone/>
            </a:pPr>
            <a:r>
              <a:rPr lang="ru-RU" sz="1400" dirty="0" smtClean="0"/>
              <a:t> построены психологически, педагогически или этически безграмотно. </a:t>
            </a:r>
          </a:p>
          <a:p>
            <a:pPr>
              <a:buNone/>
            </a:pPr>
            <a:r>
              <a:rPr lang="ru-RU" sz="1400" dirty="0" smtClean="0"/>
              <a:t>Просмотр таких мультфильмов может иметь </a:t>
            </a:r>
            <a:r>
              <a:rPr lang="ru-RU" sz="1400" b="1" dirty="0" smtClean="0"/>
              <a:t>опасные для ребёнка последствия.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693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Советы педагога-психолога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chemeClr val="accent3">
                    <a:lumMod val="50000"/>
                  </a:schemeClr>
                </a:solidFill>
              </a:rPr>
              <a:t>Признаки «вредного мультика»:</a:t>
            </a:r>
            <a:endParaRPr lang="ru-RU" sz="6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sz="4400" b="1" dirty="0" smtClean="0"/>
              <a:t>главные герои мультфильма агрессивны, они стремятся нанести вред окружающим, нередко калечат или убивают других персонажей → последствием просмотра такого мультфильма может стать проявление жестокости, безжалостности, агрессии у ребёнка в реальной жизни;</a:t>
            </a:r>
          </a:p>
          <a:p>
            <a:pPr>
              <a:buNone/>
            </a:pPr>
            <a:endParaRPr lang="ru-RU" sz="4400" b="1" dirty="0" smtClean="0"/>
          </a:p>
          <a:p>
            <a:pPr lvl="0"/>
            <a:r>
              <a:rPr lang="ru-RU" sz="4400" b="1" dirty="0" smtClean="0"/>
              <a:t>персонажа, нарушающего общепринятые правила, никто не наказывает, не говорит, что так делать нельзя → у ребенка закрепляется представление о допустимости подобных форм поведения, расшатываются эталоны хорошего и плохого поступка, допустимого и неприемлемого поведения;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 lvl="0"/>
            <a:r>
              <a:rPr lang="ru-RU" sz="4400" b="1" dirty="0" smtClean="0"/>
              <a:t>демонстрируются опасные для жизни ребёнка формы поведения, </a:t>
            </a:r>
          </a:p>
          <a:p>
            <a:pPr lvl="0">
              <a:buNone/>
            </a:pPr>
            <a:r>
              <a:rPr lang="ru-RU" sz="4400" b="1" dirty="0" smtClean="0"/>
              <a:t>        повторять которые в реальной действительности нецелесообразно, </a:t>
            </a:r>
          </a:p>
          <a:p>
            <a:pPr lvl="0">
              <a:buNone/>
            </a:pPr>
            <a:r>
              <a:rPr lang="ru-RU" sz="4400" b="1" dirty="0" smtClean="0"/>
              <a:t>        глупо и даже просто опасно → это может обернуться </a:t>
            </a:r>
          </a:p>
          <a:p>
            <a:pPr lvl="0">
              <a:buNone/>
            </a:pPr>
            <a:r>
              <a:rPr lang="ru-RU" sz="4400" b="1" dirty="0" smtClean="0"/>
              <a:t>        для ребёнка снижением порога чувствительности к </a:t>
            </a:r>
          </a:p>
          <a:p>
            <a:pPr lvl="0">
              <a:buNone/>
            </a:pPr>
            <a:r>
              <a:rPr lang="ru-RU" sz="4400" b="1" dirty="0" smtClean="0"/>
              <a:t>        опасности, а, значит. потенциальными травмами;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 lvl="0"/>
            <a:r>
              <a:rPr lang="ru-RU" sz="4400" b="1" dirty="0" smtClean="0"/>
              <a:t>распространены сцены неуважительного отношения к людям, </a:t>
            </a:r>
          </a:p>
          <a:p>
            <a:pPr lvl="0">
              <a:buNone/>
            </a:pPr>
            <a:r>
              <a:rPr lang="ru-RU" sz="4400" b="1" dirty="0" smtClean="0"/>
              <a:t>       животным, растениям → у ребенка появляются циничные</a:t>
            </a:r>
          </a:p>
          <a:p>
            <a:pPr lvl="0">
              <a:buNone/>
            </a:pPr>
            <a:r>
              <a:rPr lang="ru-RU" sz="4400" b="1" dirty="0" smtClean="0"/>
              <a:t>       высказывания, неприличные жесты, непристойное поведение,</a:t>
            </a:r>
          </a:p>
          <a:p>
            <a:pPr lvl="0">
              <a:buNone/>
            </a:pPr>
            <a:r>
              <a:rPr lang="ru-RU" sz="4400" b="1" dirty="0" smtClean="0"/>
              <a:t>        грубость и безжалостность; используются несимпатичные,   </a:t>
            </a:r>
          </a:p>
          <a:p>
            <a:pPr lvl="0">
              <a:buNone/>
            </a:pPr>
            <a:r>
              <a:rPr lang="ru-RU" sz="4400" b="1" dirty="0" smtClean="0"/>
              <a:t>       а порой даже уродливые герои. </a:t>
            </a:r>
          </a:p>
          <a:p>
            <a:pPr lvl="0">
              <a:buNone/>
            </a:pPr>
            <a:r>
              <a:rPr lang="ru-RU" sz="4400" b="1" dirty="0" smtClean="0"/>
              <a:t>       Когда ребенок вынужден подражать несимпатичным главным</a:t>
            </a:r>
          </a:p>
          <a:p>
            <a:pPr lvl="0">
              <a:buNone/>
            </a:pPr>
            <a:r>
              <a:rPr lang="ru-RU" sz="4400" b="1" dirty="0" smtClean="0"/>
              <a:t>       героям, неизбежно страдает внутреннее самоощущение</a:t>
            </a:r>
          </a:p>
          <a:p>
            <a:pPr lvl="0">
              <a:buNone/>
            </a:pPr>
            <a:r>
              <a:rPr lang="ru-RU" sz="4400" b="1" dirty="0" smtClean="0"/>
              <a:t>       малыша;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Советы педагога - психолога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Напутствия для родителей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sz="1800" b="1" dirty="0" smtClean="0"/>
              <a:t>- </a:t>
            </a:r>
            <a:r>
              <a:rPr lang="ru-RU" sz="2100" b="1" i="1" dirty="0" smtClean="0"/>
              <a:t>следует отказаться от показа телевизионных передач и мультфильмов детям младше двух лет;</a:t>
            </a:r>
            <a:endParaRPr lang="ru-RU" sz="2100" dirty="0" smtClean="0"/>
          </a:p>
          <a:p>
            <a:pPr>
              <a:buNone/>
            </a:pPr>
            <a:r>
              <a:rPr lang="ru-RU" sz="2100" b="1" i="1" dirty="0" smtClean="0"/>
              <a:t> </a:t>
            </a:r>
            <a:endParaRPr lang="ru-RU" sz="2100" dirty="0" smtClean="0"/>
          </a:p>
          <a:p>
            <a:pPr>
              <a:buNone/>
            </a:pPr>
            <a:r>
              <a:rPr lang="ru-RU" sz="2100" b="1" i="1" dirty="0" smtClean="0"/>
              <a:t>   - просмотр телевизора не должен превышать 1 час в день (по 20 минут 3 раза в день);</a:t>
            </a:r>
            <a:endParaRPr lang="ru-RU" sz="2100" dirty="0" smtClean="0"/>
          </a:p>
          <a:p>
            <a:pPr>
              <a:buNone/>
            </a:pPr>
            <a:r>
              <a:rPr lang="ru-RU" sz="2100" b="1" i="1" dirty="0" smtClean="0"/>
              <a:t> </a:t>
            </a:r>
            <a:endParaRPr lang="ru-RU" sz="2100" dirty="0" smtClean="0"/>
          </a:p>
          <a:p>
            <a:pPr>
              <a:buNone/>
            </a:pPr>
            <a:r>
              <a:rPr lang="ru-RU" sz="2100" b="1" i="1" dirty="0" smtClean="0"/>
              <a:t>   - с детьми нужно обязательно обсуждать </a:t>
            </a:r>
          </a:p>
          <a:p>
            <a:pPr>
              <a:buNone/>
            </a:pPr>
            <a:r>
              <a:rPr lang="ru-RU" sz="2100" b="1" i="1" dirty="0" smtClean="0"/>
              <a:t>     содержание просмотренных фильмов, </a:t>
            </a:r>
          </a:p>
          <a:p>
            <a:pPr>
              <a:buNone/>
            </a:pPr>
            <a:r>
              <a:rPr lang="ru-RU" sz="2100" b="1" i="1" dirty="0" smtClean="0"/>
              <a:t>     через воспроизведение последовательности </a:t>
            </a:r>
          </a:p>
          <a:p>
            <a:pPr>
              <a:buNone/>
            </a:pPr>
            <a:r>
              <a:rPr lang="ru-RU" sz="2100" b="1" i="1" dirty="0" smtClean="0"/>
              <a:t>     событий у ребёнка складывается более </a:t>
            </a:r>
          </a:p>
          <a:p>
            <a:pPr>
              <a:buNone/>
            </a:pPr>
            <a:r>
              <a:rPr lang="ru-RU" sz="2100" b="1" i="1" dirty="0" smtClean="0"/>
              <a:t>     ясная и цельная картинка происходящего; </a:t>
            </a:r>
            <a:endParaRPr lang="ru-RU" sz="2100" dirty="0" smtClean="0"/>
          </a:p>
          <a:p>
            <a:pPr>
              <a:buNone/>
            </a:pPr>
            <a:r>
              <a:rPr lang="ru-RU" sz="2100" b="1" i="1" dirty="0" smtClean="0"/>
              <a:t>    </a:t>
            </a:r>
          </a:p>
          <a:p>
            <a:pPr>
              <a:buNone/>
            </a:pPr>
            <a:r>
              <a:rPr lang="ru-RU" sz="2100" b="1" i="1" dirty="0" smtClean="0"/>
              <a:t>    - не надо «перекармливать» детей никакими мультфильмами — хороший мультфильм </a:t>
            </a:r>
          </a:p>
          <a:p>
            <a:pPr>
              <a:buNone/>
            </a:pPr>
            <a:r>
              <a:rPr lang="ru-RU" sz="2100" b="1" i="1" dirty="0" smtClean="0"/>
              <a:t>     должен быть наградой, праздником.</a:t>
            </a:r>
            <a:r>
              <a:rPr lang="ru-RU" sz="21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Проверь себя!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1974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</a:t>
            </a:r>
            <a:r>
              <a:rPr lang="ru-RU" sz="5600" b="1" dirty="0" err="1" smtClean="0">
                <a:solidFill>
                  <a:schemeClr val="accent3">
                    <a:lumMod val="50000"/>
                  </a:schemeClr>
                </a:solidFill>
              </a:rPr>
              <a:t>Тecm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  «Какой вы воспитатель?»</a:t>
            </a: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Разбираетесь ли в особенностях психики и способностях детей? Протестируйте себя.</a:t>
            </a:r>
            <a:endParaRPr lang="ru-RU" sz="4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i="1" dirty="0" smtClean="0"/>
              <a:t>          Данный тест, разработанный французским психологом, одновременно является отличным упражнением, которое позволит родителям и педагогам лучше разобраться в вопросах воспитания мальчиков и девочек.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         Прочитайте утверждения и, если вы согласны с ними, дайте ответ «да». Если у вас на этот счет иное мнение, отвечайте словом «нет».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1. Девочки более послушные, нежели мальчики.</a:t>
            </a:r>
          </a:p>
          <a:p>
            <a:pPr>
              <a:buNone/>
            </a:pPr>
            <a:r>
              <a:rPr lang="ru-RU" sz="4400" dirty="0" smtClean="0"/>
              <a:t>2. Девочки относятся к природе гораздо лучше и бережливее, чем мальчики.</a:t>
            </a:r>
          </a:p>
          <a:p>
            <a:pPr>
              <a:buNone/>
            </a:pPr>
            <a:r>
              <a:rPr lang="ru-RU" sz="4400" dirty="0" smtClean="0"/>
              <a:t>3. Мальчики способны быстрее оценить сложное положение, мыслят они более логично.</a:t>
            </a:r>
          </a:p>
          <a:p>
            <a:pPr>
              <a:buNone/>
            </a:pPr>
            <a:r>
              <a:rPr lang="ru-RU" sz="4400" dirty="0" smtClean="0"/>
              <a:t>4. Мальчики обычно ощущают большее желание отличиться.</a:t>
            </a:r>
          </a:p>
          <a:p>
            <a:pPr>
              <a:buNone/>
            </a:pPr>
            <a:r>
              <a:rPr lang="ru-RU" sz="4400" dirty="0" smtClean="0"/>
              <a:t>5. Мальчики более одарены в математике.</a:t>
            </a:r>
          </a:p>
          <a:p>
            <a:pPr>
              <a:buNone/>
            </a:pPr>
            <a:r>
              <a:rPr lang="ru-RU" sz="4400" dirty="0" smtClean="0"/>
              <a:t>6. Девочки чувствительнее к атмосфере, в которой живут, они тяжелее переносят боль </a:t>
            </a:r>
          </a:p>
          <a:p>
            <a:pPr>
              <a:buNone/>
            </a:pPr>
            <a:r>
              <a:rPr lang="ru-RU" sz="4400" dirty="0" smtClean="0"/>
              <a:t>     и страдания.</a:t>
            </a:r>
          </a:p>
          <a:p>
            <a:pPr>
              <a:buNone/>
            </a:pPr>
            <a:r>
              <a:rPr lang="ru-RU" sz="4400" dirty="0" smtClean="0"/>
              <a:t>7. Девочки лучше, чем мальчики, умеют выразить свои мысли.</a:t>
            </a:r>
          </a:p>
          <a:p>
            <a:pPr>
              <a:buNone/>
            </a:pPr>
            <a:r>
              <a:rPr lang="ru-RU" sz="4400" dirty="0" smtClean="0"/>
              <a:t>8. У мальчиков лучше развита зрительная память, а у девочек – слуховая.</a:t>
            </a:r>
          </a:p>
          <a:p>
            <a:pPr>
              <a:buNone/>
            </a:pPr>
            <a:r>
              <a:rPr lang="ru-RU" sz="4400" dirty="0" smtClean="0"/>
              <a:t>9. Мальчики лучше ориентируются в пространстве.</a:t>
            </a:r>
          </a:p>
          <a:p>
            <a:pPr>
              <a:buNone/>
            </a:pPr>
            <a:r>
              <a:rPr lang="ru-RU" sz="4400" dirty="0" smtClean="0"/>
              <a:t>10. Мальчики агрессивнее.</a:t>
            </a:r>
          </a:p>
          <a:p>
            <a:pPr>
              <a:buNone/>
            </a:pPr>
            <a:r>
              <a:rPr lang="ru-RU" sz="4400" dirty="0" smtClean="0"/>
              <a:t>11. Девочки менее активны.</a:t>
            </a:r>
          </a:p>
          <a:p>
            <a:pPr>
              <a:buNone/>
            </a:pPr>
            <a:r>
              <a:rPr lang="ru-RU" sz="4400" dirty="0" smtClean="0"/>
              <a:t>12. Девочки общительнее и предпочитают большую компанию, а не узкий </a:t>
            </a:r>
          </a:p>
          <a:p>
            <a:pPr>
              <a:buNone/>
            </a:pPr>
            <a:r>
              <a:rPr lang="ru-RU" sz="4400" dirty="0" smtClean="0"/>
              <a:t>  круг друзей.</a:t>
            </a:r>
          </a:p>
          <a:p>
            <a:pPr>
              <a:buNone/>
            </a:pPr>
            <a:r>
              <a:rPr lang="ru-RU" sz="4400" dirty="0" smtClean="0"/>
              <a:t>13. Девочки ласковее мальчиков.</a:t>
            </a:r>
          </a:p>
          <a:p>
            <a:pPr>
              <a:buNone/>
            </a:pPr>
            <a:r>
              <a:rPr lang="ru-RU" sz="4400" dirty="0" smtClean="0"/>
              <a:t>14. Девочки легче подпадают под чужое влияние.</a:t>
            </a:r>
          </a:p>
          <a:p>
            <a:pPr>
              <a:buNone/>
            </a:pPr>
            <a:r>
              <a:rPr lang="ru-RU" sz="4400" dirty="0" smtClean="0"/>
              <a:t>15. Мальчики предприимчивее.</a:t>
            </a:r>
          </a:p>
          <a:p>
            <a:pPr>
              <a:buNone/>
            </a:pPr>
            <a:r>
              <a:rPr lang="ru-RU" sz="4400" dirty="0" smtClean="0"/>
              <a:t>16. Девочки трусливее.</a:t>
            </a:r>
          </a:p>
          <a:p>
            <a:pPr>
              <a:buNone/>
            </a:pPr>
            <a:r>
              <a:rPr lang="ru-RU" sz="4400" dirty="0" smtClean="0"/>
              <a:t>17. У девочек чаще бывает комплекс неполноценности.</a:t>
            </a:r>
          </a:p>
          <a:p>
            <a:pPr>
              <a:buNone/>
            </a:pPr>
            <a:r>
              <a:rPr lang="ru-RU" sz="4400" dirty="0" smtClean="0"/>
              <a:t>18. Девочки реже соперничают между собой.</a:t>
            </a:r>
          </a:p>
          <a:p>
            <a:pPr>
              <a:buNone/>
            </a:pPr>
            <a:r>
              <a:rPr lang="ru-RU" sz="4400" dirty="0" smtClean="0"/>
              <a:t>19. Мальчикам важнее продемонстрировать свои способности.</a:t>
            </a:r>
          </a:p>
          <a:p>
            <a:pPr>
              <a:buNone/>
            </a:pPr>
            <a:r>
              <a:rPr lang="ru-RU" sz="4400" dirty="0" smtClean="0"/>
              <a:t>20. Мальчики имеют больше склонности к творческой работе, </a:t>
            </a:r>
          </a:p>
          <a:p>
            <a:pPr>
              <a:buNone/>
            </a:pPr>
            <a:r>
              <a:rPr lang="ru-RU" sz="4400" dirty="0" smtClean="0"/>
              <a:t>зато девочки лучше справляются с рутинным, монотонным трудом.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Проверь себя!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А теперь сверьте свои ответы с ключом:</a:t>
            </a:r>
          </a:p>
          <a:p>
            <a:pPr>
              <a:buNone/>
            </a:pPr>
            <a:r>
              <a:rPr lang="ru-RU" sz="3700" dirty="0" smtClean="0"/>
              <a:t>1. И в самом деле, в раннем детстве девочки послушнее мальчиков.</a:t>
            </a:r>
          </a:p>
          <a:p>
            <a:pPr>
              <a:buNone/>
            </a:pPr>
            <a:r>
              <a:rPr lang="ru-RU" sz="3700" dirty="0" smtClean="0"/>
              <a:t>2. Никем не установлено, что девочки по своей природе больше склонны заботиться о растениях, больных и слабых животных. Разве что в возрасте 6—9 лет.</a:t>
            </a:r>
          </a:p>
          <a:p>
            <a:pPr>
              <a:buNone/>
            </a:pPr>
            <a:r>
              <a:rPr lang="ru-RU" sz="3700" dirty="0" smtClean="0"/>
              <a:t>3. На самом деле это не так. Девочки способны решать сложные задачи (проблемы) ничуть не хуже мальчиков.</a:t>
            </a:r>
          </a:p>
          <a:p>
            <a:pPr>
              <a:buNone/>
            </a:pPr>
            <a:r>
              <a:rPr lang="ru-RU" sz="3700" dirty="0" smtClean="0"/>
              <a:t>4. Неверно. До 10—12 лет девочки развиваются быстрее мальчиков и потому иногда стараются выделиться, отличиться от своих сверстников. В дальнейшем девочки более целенаправленны и больше, нежели мальчики, думают о будущем.</a:t>
            </a:r>
          </a:p>
          <a:p>
            <a:pPr>
              <a:buNone/>
            </a:pPr>
            <a:r>
              <a:rPr lang="ru-RU" sz="3700" dirty="0" smtClean="0"/>
              <a:t>5. Девочки и мальчики одарены в равной мере, хотя и считается, что в математике последние проявляют себя лучше. Поэтому-то взрослые чаще ориентируют на точные науки именно мальчиков. Как только этот предрассудок исчезнет, никто не будет замечать большой разницы.</a:t>
            </a:r>
          </a:p>
          <a:p>
            <a:pPr>
              <a:buNone/>
            </a:pPr>
            <a:r>
              <a:rPr lang="ru-RU" sz="3700" dirty="0" smtClean="0"/>
              <a:t>6. Неверно. Мальчики легче поддаются влиянию среды, они сильнее переживают, </a:t>
            </a:r>
          </a:p>
          <a:p>
            <a:pPr>
              <a:buNone/>
            </a:pPr>
            <a:r>
              <a:rPr lang="ru-RU" sz="3700" dirty="0" smtClean="0"/>
              <a:t>         например, разлуку с родителями. Мальчики чувствительны к боли и страданию, </a:t>
            </a:r>
          </a:p>
          <a:p>
            <a:pPr>
              <a:buNone/>
            </a:pPr>
            <a:r>
              <a:rPr lang="ru-RU" sz="3700" dirty="0" smtClean="0"/>
              <a:t>        однако их с раннего детства учат не показывать этого, не плакать, поэтому они </a:t>
            </a:r>
          </a:p>
          <a:p>
            <a:pPr>
              <a:buNone/>
            </a:pPr>
            <a:r>
              <a:rPr lang="ru-RU" sz="3700" dirty="0" smtClean="0"/>
              <a:t>        только внешне делают вид, что им не больно.</a:t>
            </a:r>
          </a:p>
          <a:p>
            <a:pPr>
              <a:buNone/>
            </a:pPr>
            <a:r>
              <a:rPr lang="ru-RU" sz="3700" dirty="0" smtClean="0"/>
              <a:t>7. До 10—13 лет разница незначительна, но в дальнейшем в большинстве </a:t>
            </a:r>
          </a:p>
          <a:p>
            <a:pPr>
              <a:buNone/>
            </a:pPr>
            <a:r>
              <a:rPr lang="ru-RU" sz="3700" dirty="0" smtClean="0"/>
              <a:t>        случаев девочки устно и письменно высказывают свои мысли </a:t>
            </a:r>
          </a:p>
          <a:p>
            <a:pPr>
              <a:buNone/>
            </a:pPr>
            <a:r>
              <a:rPr lang="ru-RU" sz="3700" dirty="0" smtClean="0"/>
              <a:t>        более ясно и четко, чем мальчики.</a:t>
            </a:r>
          </a:p>
          <a:p>
            <a:pPr>
              <a:buNone/>
            </a:pPr>
            <a:r>
              <a:rPr lang="ru-RU" sz="3700" dirty="0" smtClean="0"/>
              <a:t>8. С помощью исследований ученые доказали, что эти способности </a:t>
            </a:r>
          </a:p>
          <a:p>
            <a:pPr>
              <a:buNone/>
            </a:pPr>
            <a:r>
              <a:rPr lang="ru-RU" sz="3700" dirty="0" smtClean="0"/>
              <a:t>        у мальчиков и девочек совершенно одинаково развиты. Если и</a:t>
            </a:r>
          </a:p>
          <a:p>
            <a:pPr>
              <a:buNone/>
            </a:pPr>
            <a:r>
              <a:rPr lang="ru-RU" sz="3700" dirty="0" smtClean="0"/>
              <a:t>       существует разница, то только индивидуальная.</a:t>
            </a:r>
          </a:p>
          <a:p>
            <a:pPr>
              <a:buNone/>
            </a:pPr>
            <a:r>
              <a:rPr lang="ru-RU" sz="3700" dirty="0" smtClean="0"/>
              <a:t>9. До наступления половой зрелости разницы практически нет, затем </a:t>
            </a:r>
          </a:p>
          <a:p>
            <a:pPr>
              <a:buNone/>
            </a:pPr>
            <a:r>
              <a:rPr lang="ru-RU" sz="3700" dirty="0" smtClean="0"/>
              <a:t>       мальчики действительно лучше девочек ориентируются в пространстве. </a:t>
            </a:r>
          </a:p>
          <a:p>
            <a:pPr>
              <a:buNone/>
            </a:pPr>
            <a:r>
              <a:rPr lang="ru-RU" sz="3700" dirty="0" smtClean="0"/>
              <a:t>       С годами эта разница усиливается. Конечно, бывают и исключения, но </a:t>
            </a:r>
          </a:p>
          <a:p>
            <a:pPr>
              <a:buNone/>
            </a:pPr>
            <a:r>
              <a:rPr lang="ru-RU" sz="3700" dirty="0" smtClean="0"/>
              <a:t>       они только подтверждают правила.</a:t>
            </a:r>
          </a:p>
          <a:p>
            <a:pPr>
              <a:buNone/>
            </a:pPr>
            <a:r>
              <a:rPr lang="ru-RU" sz="3700" dirty="0" smtClean="0"/>
              <a:t>10. Мальчики становятся агрессивными уже в самом раннем возрасте, </a:t>
            </a:r>
          </a:p>
          <a:p>
            <a:pPr>
              <a:buNone/>
            </a:pPr>
            <a:r>
              <a:rPr lang="ru-RU" sz="3700" dirty="0" smtClean="0"/>
              <a:t>      в 2—3 года, когда начинает формироваться их личность.</a:t>
            </a:r>
          </a:p>
          <a:p>
            <a:endParaRPr lang="ru-RU" sz="3700" dirty="0" smtClean="0"/>
          </a:p>
          <a:p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Проверь себя!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 smtClean="0"/>
              <a:t>11. Не выявлена разница в активности мальчиков и девочек. Но в детские годы мальчики проявляют свою активность более шумно и зримо, например когда дерутся. Девочки не такие шумные, однако не менее целенаправленные.</a:t>
            </a:r>
          </a:p>
          <a:p>
            <a:pPr>
              <a:buNone/>
            </a:pPr>
            <a:r>
              <a:rPr lang="ru-RU" sz="1050" dirty="0" smtClean="0"/>
              <a:t>12. Неверно. Девочки с раннего детства предпочитают компанию одной-двух подруг, а вот мальчикам по душе большие группы сверстников. Эта склонность сохраняется и в дальнейшем. Поэтому-то мальчики чаще прибегают к коллективным играм.</a:t>
            </a:r>
          </a:p>
          <a:p>
            <a:pPr>
              <a:buNone/>
            </a:pPr>
            <a:r>
              <a:rPr lang="ru-RU" sz="1050" dirty="0" smtClean="0"/>
              <a:t>13. До определенного возраста разницы между мальчиками и девочками нет, в определенный период мальчики требуют ласкового обращения.</a:t>
            </a:r>
          </a:p>
          <a:p>
            <a:pPr>
              <a:buNone/>
            </a:pPr>
            <a:r>
              <a:rPr lang="ru-RU" sz="1050" dirty="0" smtClean="0"/>
              <a:t>14. Напротив, мальчики больше подвержены чужому влиянию, мнение компании имеет для них огромное значение, об этом нужно помнить тем, кто воспитывает сыновей. А вот девочки чаще всего придерживаются собственного мнения.</a:t>
            </a:r>
          </a:p>
          <a:p>
            <a:pPr>
              <a:buNone/>
            </a:pPr>
            <a:r>
              <a:rPr lang="ru-RU" sz="1050" dirty="0" smtClean="0"/>
              <a:t>15. В этом качестве до определенного возраста у мальчиков и девочек нет отличий. Позднее более сообразительными и активными становятся девочки. А в период полового созревания они </a:t>
            </a:r>
          </a:p>
          <a:p>
            <a:pPr>
              <a:buNone/>
            </a:pPr>
            <a:r>
              <a:rPr lang="ru-RU" sz="1050" dirty="0" smtClean="0"/>
              <a:t>         уступают в этом юношам, быть может сознательно.</a:t>
            </a:r>
          </a:p>
          <a:p>
            <a:pPr>
              <a:buNone/>
            </a:pPr>
            <a:r>
              <a:rPr lang="ru-RU" sz="1050" dirty="0" smtClean="0"/>
              <a:t>16. Девочки не так трусливы на самом деле, как многим кажется. В действительности</a:t>
            </a:r>
          </a:p>
          <a:p>
            <a:pPr>
              <a:buNone/>
            </a:pPr>
            <a:r>
              <a:rPr lang="ru-RU" sz="1050" dirty="0" smtClean="0"/>
              <a:t>       они могут быть сильнее и решительнее мальчиков, легче преодолевать страх.</a:t>
            </a:r>
          </a:p>
          <a:p>
            <a:pPr>
              <a:buNone/>
            </a:pPr>
            <a:r>
              <a:rPr lang="ru-RU" sz="1050" dirty="0" smtClean="0"/>
              <a:t>17. Не больше мальчиков. Девочки лучше «вооружены» по отношению </a:t>
            </a:r>
          </a:p>
          <a:p>
            <a:pPr>
              <a:buNone/>
            </a:pPr>
            <a:r>
              <a:rPr lang="ru-RU" sz="1050" dirty="0" smtClean="0"/>
              <a:t>      к сложным житейским ситуациям, умеют быстрее приспосабливаться. </a:t>
            </a:r>
          </a:p>
          <a:p>
            <a:pPr>
              <a:buNone/>
            </a:pPr>
            <a:r>
              <a:rPr lang="ru-RU" sz="1050" dirty="0" smtClean="0"/>
              <a:t>      В большинстве случаев они более самостоятельны.</a:t>
            </a:r>
          </a:p>
          <a:p>
            <a:pPr>
              <a:buNone/>
            </a:pPr>
            <a:r>
              <a:rPr lang="ru-RU" sz="1050" dirty="0" smtClean="0"/>
              <a:t>18. В этом отношении ни у кого нет преимущества, все зависит от личности. </a:t>
            </a:r>
          </a:p>
          <a:p>
            <a:pPr>
              <a:buNone/>
            </a:pPr>
            <a:r>
              <a:rPr lang="ru-RU" sz="1050" dirty="0" smtClean="0"/>
              <a:t>      Соперничать, мериться силами друг с другом могут как мальчики, так и девочки.</a:t>
            </a:r>
          </a:p>
          <a:p>
            <a:pPr>
              <a:buNone/>
            </a:pPr>
            <a:r>
              <a:rPr lang="ru-RU" sz="1050" dirty="0" smtClean="0"/>
              <a:t>19. Неверно. Мальчики легче подчиняются сильным личностям, компаниям </a:t>
            </a:r>
          </a:p>
          <a:p>
            <a:pPr>
              <a:buNone/>
            </a:pPr>
            <a:r>
              <a:rPr lang="ru-RU" sz="1050" dirty="0" smtClean="0"/>
              <a:t>      сверстником. Девочки более самоуверенны и стараются настоять на своем.</a:t>
            </a:r>
          </a:p>
          <a:p>
            <a:pPr>
              <a:buNone/>
            </a:pPr>
            <a:r>
              <a:rPr lang="ru-RU" sz="1050" dirty="0" smtClean="0"/>
              <a:t>20. Неверно. В этом между мальчиками и девочками нет разницы, </a:t>
            </a:r>
          </a:p>
          <a:p>
            <a:pPr>
              <a:buNone/>
            </a:pPr>
            <a:r>
              <a:rPr lang="ru-RU" sz="1050" dirty="0" smtClean="0"/>
              <a:t>      все зависит от индивидуальности и наличия творческих способностей.</a:t>
            </a:r>
          </a:p>
          <a:p>
            <a:pPr>
              <a:buNone/>
            </a:pPr>
            <a:r>
              <a:rPr lang="ru-RU" sz="1050" dirty="0" smtClean="0"/>
              <a:t> </a:t>
            </a:r>
            <a:endParaRPr lang="ru-RU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1002</Words>
  <Application>Microsoft Office PowerPoint</Application>
  <PresentationFormat>Экран (4:3)</PresentationFormat>
  <Paragraphs>210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Содержание:</vt:lpstr>
      <vt:lpstr>Это интересно знать!</vt:lpstr>
      <vt:lpstr>Слайд 4</vt:lpstr>
      <vt:lpstr>Советы педагога-психолога</vt:lpstr>
      <vt:lpstr>Советы педагога - психолога</vt:lpstr>
      <vt:lpstr>Проверь себя!</vt:lpstr>
      <vt:lpstr>Проверь себя!</vt:lpstr>
      <vt:lpstr>Проверь себя!</vt:lpstr>
      <vt:lpstr>Слайд 10</vt:lpstr>
      <vt:lpstr> \  Давайте поиграем! Мнемотаблица на тему «Весна» Цель: развитие связной речи. </vt:lpstr>
      <vt:lpstr>Фотогалерея «Наши занятия»</vt:lpstr>
      <vt:lpstr>Фотогалерея «Наши занятия»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«Весна»</dc:title>
  <dc:creator>user</dc:creator>
  <cp:lastModifiedBy>Master</cp:lastModifiedBy>
  <cp:revision>76</cp:revision>
  <dcterms:created xsi:type="dcterms:W3CDTF">2019-03-12T20:05:50Z</dcterms:created>
  <dcterms:modified xsi:type="dcterms:W3CDTF">2022-05-30T06:17:49Z</dcterms:modified>
</cp:coreProperties>
</file>