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316846A-358A-4DF5-9C2C-C6BEA7243D3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A806B71A-B9B9-40A0-B22A-855C231A8A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CAC87C08-5648-4B8D-95F1-2B240FDB6271}"/>
              </a:ext>
            </a:extLst>
          </p:cNvPr>
          <p:cNvSpPr>
            <a:spLocks noGrp="1"/>
          </p:cNvSpPr>
          <p:nvPr>
            <p:ph type="dt" sz="half" idx="10"/>
          </p:nvPr>
        </p:nvSpPr>
        <p:spPr/>
        <p:txBody>
          <a:bodyPr/>
          <a:lstStyle/>
          <a:p>
            <a:fld id="{5B154134-56FE-4277-B09F-A06FF9BAA44C}"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C17046F8-CEC8-484C-AD10-B043AE735E2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A197B6A-4E50-48FE-B8A4-4CFD5537DF44}"/>
              </a:ext>
            </a:extLst>
          </p:cNvPr>
          <p:cNvSpPr>
            <a:spLocks noGrp="1"/>
          </p:cNvSpPr>
          <p:nvPr>
            <p:ph type="sldNum" sz="quarter" idx="12"/>
          </p:nvPr>
        </p:nvSpPr>
        <p:spPr/>
        <p:txBody>
          <a:body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385430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B70BF40-F7E5-4CA6-8CEF-067527E9778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2C550072-72FA-4F81-AAA0-DC05C186EA0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D048A2F5-A558-4101-8EAB-6B7B10CB4F1C}"/>
              </a:ext>
            </a:extLst>
          </p:cNvPr>
          <p:cNvSpPr>
            <a:spLocks noGrp="1"/>
          </p:cNvSpPr>
          <p:nvPr>
            <p:ph type="dt" sz="half" idx="10"/>
          </p:nvPr>
        </p:nvSpPr>
        <p:spPr/>
        <p:txBody>
          <a:bodyPr/>
          <a:lstStyle/>
          <a:p>
            <a:fld id="{5B154134-56FE-4277-B09F-A06FF9BAA44C}"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C157E939-05A8-4FE8-BE43-49092E7A272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EF97FA6-7FEF-48DC-9A29-C2A8413FDC64}"/>
              </a:ext>
            </a:extLst>
          </p:cNvPr>
          <p:cNvSpPr>
            <a:spLocks noGrp="1"/>
          </p:cNvSpPr>
          <p:nvPr>
            <p:ph type="sldNum" sz="quarter" idx="12"/>
          </p:nvPr>
        </p:nvSpPr>
        <p:spPr/>
        <p:txBody>
          <a:body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686921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5FDD1AC2-DC19-45C4-8217-152CC4CD011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C1D0C97F-5A10-4080-A464-B339E258F3B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416E9E7C-0937-492C-879D-5C55D9F64B5A}"/>
              </a:ext>
            </a:extLst>
          </p:cNvPr>
          <p:cNvSpPr>
            <a:spLocks noGrp="1"/>
          </p:cNvSpPr>
          <p:nvPr>
            <p:ph type="dt" sz="half" idx="10"/>
          </p:nvPr>
        </p:nvSpPr>
        <p:spPr/>
        <p:txBody>
          <a:bodyPr/>
          <a:lstStyle/>
          <a:p>
            <a:fld id="{5B154134-56FE-4277-B09F-A06FF9BAA44C}"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BB79CF5E-8EFB-4355-BDCB-8ED9549B614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B0701CC-D2B4-4438-991A-BC2CF1AAD735}"/>
              </a:ext>
            </a:extLst>
          </p:cNvPr>
          <p:cNvSpPr>
            <a:spLocks noGrp="1"/>
          </p:cNvSpPr>
          <p:nvPr>
            <p:ph type="sldNum" sz="quarter" idx="12"/>
          </p:nvPr>
        </p:nvSpPr>
        <p:spPr/>
        <p:txBody>
          <a:body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192530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9E99054-22FC-4489-B5B5-87AFEB19247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F17A089D-D456-49F1-B4EA-6B8BB3F163A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73391D3C-C633-487F-89C0-FBA174A5D9C5}"/>
              </a:ext>
            </a:extLst>
          </p:cNvPr>
          <p:cNvSpPr>
            <a:spLocks noGrp="1"/>
          </p:cNvSpPr>
          <p:nvPr>
            <p:ph type="dt" sz="half" idx="10"/>
          </p:nvPr>
        </p:nvSpPr>
        <p:spPr/>
        <p:txBody>
          <a:bodyPr/>
          <a:lstStyle/>
          <a:p>
            <a:fld id="{5B154134-56FE-4277-B09F-A06FF9BAA44C}"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BEAE6A73-D70F-438A-A3AC-9736DE9C8D1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9AAB7665-F4AE-4C2A-B6A1-F9C351F1D7EB}"/>
              </a:ext>
            </a:extLst>
          </p:cNvPr>
          <p:cNvSpPr>
            <a:spLocks noGrp="1"/>
          </p:cNvSpPr>
          <p:nvPr>
            <p:ph type="sldNum" sz="quarter" idx="12"/>
          </p:nvPr>
        </p:nvSpPr>
        <p:spPr/>
        <p:txBody>
          <a:body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411387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9FF0177-B2CE-4B17-B051-0840F5041E8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BBE599C2-0E9E-4CEE-A0A5-3C6241E7C5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05995168-388A-43C8-A771-51C7710E2B11}"/>
              </a:ext>
            </a:extLst>
          </p:cNvPr>
          <p:cNvSpPr>
            <a:spLocks noGrp="1"/>
          </p:cNvSpPr>
          <p:nvPr>
            <p:ph type="dt" sz="half" idx="10"/>
          </p:nvPr>
        </p:nvSpPr>
        <p:spPr/>
        <p:txBody>
          <a:bodyPr/>
          <a:lstStyle/>
          <a:p>
            <a:fld id="{5B154134-56FE-4277-B09F-A06FF9BAA44C}"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3001ACD1-884A-4578-857A-9FE68180288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6D9D5C01-066C-4DAB-BB92-6CD5587167BA}"/>
              </a:ext>
            </a:extLst>
          </p:cNvPr>
          <p:cNvSpPr>
            <a:spLocks noGrp="1"/>
          </p:cNvSpPr>
          <p:nvPr>
            <p:ph type="sldNum" sz="quarter" idx="12"/>
          </p:nvPr>
        </p:nvSpPr>
        <p:spPr/>
        <p:txBody>
          <a:body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407054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E5D18FC-B184-4D8F-9BA0-1C576246753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52B3E05-75A2-4366-AE69-56C8FABC0E3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E3D1FC11-3B1F-441A-98E4-792B82D825E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9247DE20-2FEF-4423-A3DD-7C9351947628}"/>
              </a:ext>
            </a:extLst>
          </p:cNvPr>
          <p:cNvSpPr>
            <a:spLocks noGrp="1"/>
          </p:cNvSpPr>
          <p:nvPr>
            <p:ph type="dt" sz="half" idx="10"/>
          </p:nvPr>
        </p:nvSpPr>
        <p:spPr/>
        <p:txBody>
          <a:bodyPr/>
          <a:lstStyle/>
          <a:p>
            <a:fld id="{5B154134-56FE-4277-B09F-A06FF9BAA44C}" type="datetimeFigureOut">
              <a:rPr lang="ru-RU" smtClean="0"/>
              <a:pPr/>
              <a:t>пт 05.08.22</a:t>
            </a:fld>
            <a:endParaRPr lang="ru-RU"/>
          </a:p>
        </p:txBody>
      </p:sp>
      <p:sp>
        <p:nvSpPr>
          <p:cNvPr id="6" name="Нижний колонтитул 5">
            <a:extLst>
              <a:ext uri="{FF2B5EF4-FFF2-40B4-BE49-F238E27FC236}">
                <a16:creationId xmlns:a16="http://schemas.microsoft.com/office/drawing/2014/main" xmlns="" id="{E98C135B-AA23-445E-8630-B1037D7D990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36625101-32A4-4260-B40E-076710AD3A93}"/>
              </a:ext>
            </a:extLst>
          </p:cNvPr>
          <p:cNvSpPr>
            <a:spLocks noGrp="1"/>
          </p:cNvSpPr>
          <p:nvPr>
            <p:ph type="sldNum" sz="quarter" idx="12"/>
          </p:nvPr>
        </p:nvSpPr>
        <p:spPr/>
        <p:txBody>
          <a:body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29625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09861D5-E3BA-489D-A310-9E64782EEF3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7CF51D07-6CD4-46CF-9BFE-B39157AF95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3AF7066E-B971-4CFD-881B-CC26EBEB2EC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A8C9A666-D32D-44D2-9746-EF2A09728A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1310EEE8-67E5-4E9A-85CD-D1C172FB9A1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37BB6EEF-F592-4CE3-9191-29723FF655CE}"/>
              </a:ext>
            </a:extLst>
          </p:cNvPr>
          <p:cNvSpPr>
            <a:spLocks noGrp="1"/>
          </p:cNvSpPr>
          <p:nvPr>
            <p:ph type="dt" sz="half" idx="10"/>
          </p:nvPr>
        </p:nvSpPr>
        <p:spPr/>
        <p:txBody>
          <a:bodyPr/>
          <a:lstStyle/>
          <a:p>
            <a:fld id="{5B154134-56FE-4277-B09F-A06FF9BAA44C}" type="datetimeFigureOut">
              <a:rPr lang="ru-RU" smtClean="0"/>
              <a:pPr/>
              <a:t>пт 05.08.22</a:t>
            </a:fld>
            <a:endParaRPr lang="ru-RU"/>
          </a:p>
        </p:txBody>
      </p:sp>
      <p:sp>
        <p:nvSpPr>
          <p:cNvPr id="8" name="Нижний колонтитул 7">
            <a:extLst>
              <a:ext uri="{FF2B5EF4-FFF2-40B4-BE49-F238E27FC236}">
                <a16:creationId xmlns:a16="http://schemas.microsoft.com/office/drawing/2014/main" xmlns="" id="{A0A48C57-10F5-45DB-8D4A-A24F2F79790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0ADD8093-B342-4ED1-AA86-278A4C59BD47}"/>
              </a:ext>
            </a:extLst>
          </p:cNvPr>
          <p:cNvSpPr>
            <a:spLocks noGrp="1"/>
          </p:cNvSpPr>
          <p:nvPr>
            <p:ph type="sldNum" sz="quarter" idx="12"/>
          </p:nvPr>
        </p:nvSpPr>
        <p:spPr/>
        <p:txBody>
          <a:body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142290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671D97D-50A6-4A74-887A-03C6F292DDD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7802CB07-3243-45AB-9373-A4008BCF2708}"/>
              </a:ext>
            </a:extLst>
          </p:cNvPr>
          <p:cNvSpPr>
            <a:spLocks noGrp="1"/>
          </p:cNvSpPr>
          <p:nvPr>
            <p:ph type="dt" sz="half" idx="10"/>
          </p:nvPr>
        </p:nvSpPr>
        <p:spPr/>
        <p:txBody>
          <a:bodyPr/>
          <a:lstStyle/>
          <a:p>
            <a:fld id="{5B154134-56FE-4277-B09F-A06FF9BAA44C}" type="datetimeFigureOut">
              <a:rPr lang="ru-RU" smtClean="0"/>
              <a:pPr/>
              <a:t>пт 05.08.22</a:t>
            </a:fld>
            <a:endParaRPr lang="ru-RU"/>
          </a:p>
        </p:txBody>
      </p:sp>
      <p:sp>
        <p:nvSpPr>
          <p:cNvPr id="4" name="Нижний колонтитул 3">
            <a:extLst>
              <a:ext uri="{FF2B5EF4-FFF2-40B4-BE49-F238E27FC236}">
                <a16:creationId xmlns:a16="http://schemas.microsoft.com/office/drawing/2014/main" xmlns="" id="{99B4069E-6883-47F9-897F-FC156ED10EB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A58EAD52-D76F-4CDD-A24F-228292F4C7F9}"/>
              </a:ext>
            </a:extLst>
          </p:cNvPr>
          <p:cNvSpPr>
            <a:spLocks noGrp="1"/>
          </p:cNvSpPr>
          <p:nvPr>
            <p:ph type="sldNum" sz="quarter" idx="12"/>
          </p:nvPr>
        </p:nvSpPr>
        <p:spPr/>
        <p:txBody>
          <a:body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2313547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7DE33952-D683-4C8C-B4DC-131761A03FB4}"/>
              </a:ext>
            </a:extLst>
          </p:cNvPr>
          <p:cNvSpPr>
            <a:spLocks noGrp="1"/>
          </p:cNvSpPr>
          <p:nvPr>
            <p:ph type="dt" sz="half" idx="10"/>
          </p:nvPr>
        </p:nvSpPr>
        <p:spPr/>
        <p:txBody>
          <a:bodyPr/>
          <a:lstStyle/>
          <a:p>
            <a:fld id="{5B154134-56FE-4277-B09F-A06FF9BAA44C}" type="datetimeFigureOut">
              <a:rPr lang="ru-RU" smtClean="0"/>
              <a:pPr/>
              <a:t>пт 05.08.22</a:t>
            </a:fld>
            <a:endParaRPr lang="ru-RU"/>
          </a:p>
        </p:txBody>
      </p:sp>
      <p:sp>
        <p:nvSpPr>
          <p:cNvPr id="3" name="Нижний колонтитул 2">
            <a:extLst>
              <a:ext uri="{FF2B5EF4-FFF2-40B4-BE49-F238E27FC236}">
                <a16:creationId xmlns:a16="http://schemas.microsoft.com/office/drawing/2014/main" xmlns="" id="{A3506558-A52C-4CE4-988A-94CBF7ECAC55}"/>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9E32565B-489D-4FC3-BAA2-E7617CD0B5D0}"/>
              </a:ext>
            </a:extLst>
          </p:cNvPr>
          <p:cNvSpPr>
            <a:spLocks noGrp="1"/>
          </p:cNvSpPr>
          <p:nvPr>
            <p:ph type="sldNum" sz="quarter" idx="12"/>
          </p:nvPr>
        </p:nvSpPr>
        <p:spPr/>
        <p:txBody>
          <a:body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145956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6E1ECED-2BAA-4510-BF7F-4DB5D6BC5E9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7E27496C-6A09-4EA3-BCEE-9A030343E4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3BDF3638-0406-47E4-B225-931DD1DCB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612974E1-3339-4049-85F3-6C2DCFF8A4EC}"/>
              </a:ext>
            </a:extLst>
          </p:cNvPr>
          <p:cNvSpPr>
            <a:spLocks noGrp="1"/>
          </p:cNvSpPr>
          <p:nvPr>
            <p:ph type="dt" sz="half" idx="10"/>
          </p:nvPr>
        </p:nvSpPr>
        <p:spPr/>
        <p:txBody>
          <a:bodyPr/>
          <a:lstStyle/>
          <a:p>
            <a:fld id="{5B154134-56FE-4277-B09F-A06FF9BAA44C}" type="datetimeFigureOut">
              <a:rPr lang="ru-RU" smtClean="0"/>
              <a:pPr/>
              <a:t>пт 05.08.22</a:t>
            </a:fld>
            <a:endParaRPr lang="ru-RU"/>
          </a:p>
        </p:txBody>
      </p:sp>
      <p:sp>
        <p:nvSpPr>
          <p:cNvPr id="6" name="Нижний колонтитул 5">
            <a:extLst>
              <a:ext uri="{FF2B5EF4-FFF2-40B4-BE49-F238E27FC236}">
                <a16:creationId xmlns:a16="http://schemas.microsoft.com/office/drawing/2014/main" xmlns="" id="{C7C0F89F-2FF9-43F7-81F5-EBCC25E4F6E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6AC588B5-025F-4D4D-A5E5-54EAF39F6E8F}"/>
              </a:ext>
            </a:extLst>
          </p:cNvPr>
          <p:cNvSpPr>
            <a:spLocks noGrp="1"/>
          </p:cNvSpPr>
          <p:nvPr>
            <p:ph type="sldNum" sz="quarter" idx="12"/>
          </p:nvPr>
        </p:nvSpPr>
        <p:spPr/>
        <p:txBody>
          <a:body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418633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B80DF04-493B-47A4-A491-7FC80825EE1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B8071E1C-6CA1-4003-BE1D-8F1AAC964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B922A32C-A2B0-462D-ADDE-E11D047FC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68465E7A-6089-4DB8-877E-90CE85956595}"/>
              </a:ext>
            </a:extLst>
          </p:cNvPr>
          <p:cNvSpPr>
            <a:spLocks noGrp="1"/>
          </p:cNvSpPr>
          <p:nvPr>
            <p:ph type="dt" sz="half" idx="10"/>
          </p:nvPr>
        </p:nvSpPr>
        <p:spPr/>
        <p:txBody>
          <a:bodyPr/>
          <a:lstStyle/>
          <a:p>
            <a:fld id="{5B154134-56FE-4277-B09F-A06FF9BAA44C}" type="datetimeFigureOut">
              <a:rPr lang="ru-RU" smtClean="0"/>
              <a:pPr/>
              <a:t>пт 05.08.22</a:t>
            </a:fld>
            <a:endParaRPr lang="ru-RU"/>
          </a:p>
        </p:txBody>
      </p:sp>
      <p:sp>
        <p:nvSpPr>
          <p:cNvPr id="6" name="Нижний колонтитул 5">
            <a:extLst>
              <a:ext uri="{FF2B5EF4-FFF2-40B4-BE49-F238E27FC236}">
                <a16:creationId xmlns:a16="http://schemas.microsoft.com/office/drawing/2014/main" xmlns="" id="{FDBFBBD5-A336-4FDA-97FF-1F6A7E74282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822B33F2-FF1E-4B2B-9B8A-F5F41FBB2EA6}"/>
              </a:ext>
            </a:extLst>
          </p:cNvPr>
          <p:cNvSpPr>
            <a:spLocks noGrp="1"/>
          </p:cNvSpPr>
          <p:nvPr>
            <p:ph type="sldNum" sz="quarter" idx="12"/>
          </p:nvPr>
        </p:nvSpPr>
        <p:spPr/>
        <p:txBody>
          <a:body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249276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1CF64BF-8611-42F3-BE68-0A11490305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7C5B8736-A249-4EFF-B28B-09B63A5355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404692E7-185A-43A6-8923-C023A099AF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54134-56FE-4277-B09F-A06FF9BAA44C}"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D81DC64A-9D8C-4B07-841A-C1D163B34E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D02BBF70-DA1A-44B9-A507-0BEABB0531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153CA-64A7-4760-BAC8-CDA6F4746C4C}" type="slidenum">
              <a:rPr lang="ru-RU" smtClean="0"/>
              <a:pPr/>
              <a:t>‹#›</a:t>
            </a:fld>
            <a:endParaRPr lang="ru-RU"/>
          </a:p>
        </p:txBody>
      </p:sp>
    </p:spTree>
    <p:extLst>
      <p:ext uri="{BB962C8B-B14F-4D97-AF65-F5344CB8AC3E}">
        <p14:creationId xmlns:p14="http://schemas.microsoft.com/office/powerpoint/2010/main" xmlns="" val="2009179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xmlns="" id="{9358EF50-6EED-4D1B-8D55-1F838008C41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xmlns="" id="{0307DA7A-F2ED-4B5C-98C3-0C01066E1B60}"/>
              </a:ext>
            </a:extLst>
          </p:cNvPr>
          <p:cNvSpPr txBox="1"/>
          <p:nvPr/>
        </p:nvSpPr>
        <p:spPr>
          <a:xfrm>
            <a:off x="258418" y="206921"/>
            <a:ext cx="6188764" cy="646331"/>
          </a:xfrm>
          <a:prstGeom prst="rect">
            <a:avLst/>
          </a:prstGeom>
          <a:noFill/>
        </p:spPr>
        <p:txBody>
          <a:bodyPr wrap="square">
            <a:spAutoFit/>
          </a:bodyPr>
          <a:lstStyle/>
          <a:p>
            <a:r>
              <a:rPr lang="ru-RU" sz="1800" b="1" i="1" dirty="0">
                <a:solidFill>
                  <a:srgbClr val="001F5F"/>
                </a:solidFill>
                <a:latin typeface="Times New Roman" panose="02020603050405020304" pitchFamily="18" charset="0"/>
              </a:rPr>
              <a:t>Газета для родителей, детей и педагогов МКДОУ д/с комбинированного вида №6</a:t>
            </a:r>
            <a:endParaRPr lang="ru-RU" dirty="0"/>
          </a:p>
        </p:txBody>
      </p:sp>
      <p:sp>
        <p:nvSpPr>
          <p:cNvPr id="7" name="Прямоугольник 6">
            <a:extLst>
              <a:ext uri="{FF2B5EF4-FFF2-40B4-BE49-F238E27FC236}">
                <a16:creationId xmlns:a16="http://schemas.microsoft.com/office/drawing/2014/main" xmlns="" id="{72C7E039-A85D-46F4-BCB8-6CB5420AFBA0}"/>
              </a:ext>
            </a:extLst>
          </p:cNvPr>
          <p:cNvSpPr/>
          <p:nvPr/>
        </p:nvSpPr>
        <p:spPr>
          <a:xfrm>
            <a:off x="258418" y="1033668"/>
            <a:ext cx="7926402" cy="923330"/>
          </a:xfrm>
          <a:prstGeom prst="rect">
            <a:avLst/>
          </a:prstGeom>
          <a:noFill/>
        </p:spPr>
        <p:txBody>
          <a:bodyPr wrap="none" lIns="91440" tIns="45720" rIns="91440" bIns="45720">
            <a:prstTxWarp prst="textCurveDown">
              <a:avLst/>
            </a:prstTxWarp>
            <a:spAutoFit/>
          </a:bodyPr>
          <a:lstStyle/>
          <a:p>
            <a:pPr algn="ctr"/>
            <a:r>
              <a:rPr lang="ru-RU" sz="5400" b="1" dirty="0">
                <a:ln w="22225">
                  <a:solidFill>
                    <a:srgbClr val="C00000"/>
                  </a:solidFill>
                  <a:prstDash val="solid"/>
                </a:ln>
                <a:solidFill>
                  <a:schemeClr val="accent2">
                    <a:lumMod val="40000"/>
                    <a:lumOff val="60000"/>
                  </a:schemeClr>
                </a:solidFill>
              </a:rPr>
              <a:t>Музыкальные</a:t>
            </a:r>
            <a:r>
              <a:rPr lang="ru-RU"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ru-RU" sz="5400" b="1" dirty="0">
                <a:ln w="22225">
                  <a:solidFill>
                    <a:srgbClr val="C00000"/>
                  </a:solidFill>
                  <a:prstDash val="solid"/>
                </a:ln>
                <a:solidFill>
                  <a:schemeClr val="accent2">
                    <a:lumMod val="40000"/>
                    <a:lumOff val="60000"/>
                  </a:schemeClr>
                </a:solidFill>
              </a:rPr>
              <a:t>странички</a:t>
            </a:r>
            <a:endParaRPr lang="ru-RU" sz="5400" b="1" cap="none" spc="0" dirty="0">
              <a:ln w="22225">
                <a:solidFill>
                  <a:srgbClr val="C00000"/>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9" name="TextBox 8">
            <a:extLst>
              <a:ext uri="{FF2B5EF4-FFF2-40B4-BE49-F238E27FC236}">
                <a16:creationId xmlns:a16="http://schemas.microsoft.com/office/drawing/2014/main" xmlns="" id="{049989B2-3A1B-4ABC-81D9-DF5FA8FB500F}"/>
              </a:ext>
            </a:extLst>
          </p:cNvPr>
          <p:cNvSpPr txBox="1"/>
          <p:nvPr/>
        </p:nvSpPr>
        <p:spPr>
          <a:xfrm>
            <a:off x="1424609" y="2137414"/>
            <a:ext cx="6188764" cy="2585323"/>
          </a:xfrm>
          <a:prstGeom prst="rect">
            <a:avLst/>
          </a:prstGeom>
          <a:noFill/>
        </p:spPr>
        <p:txBody>
          <a:bodyPr wrap="square">
            <a:spAutoFit/>
          </a:bodyPr>
          <a:lstStyle/>
          <a:p>
            <a:r>
              <a:rPr lang="ru-RU" sz="1800" b="1" dirty="0">
                <a:solidFill>
                  <a:srgbClr val="00B050"/>
                </a:solidFill>
                <a:latin typeface="Comic Sans MS" panose="030F0702030302020204" pitchFamily="66" charset="0"/>
              </a:rPr>
              <a:t>Тема номера:</a:t>
            </a:r>
          </a:p>
          <a:p>
            <a:r>
              <a:rPr lang="ru-RU" b="1" dirty="0">
                <a:solidFill>
                  <a:srgbClr val="00B050"/>
                </a:solidFill>
                <a:latin typeface="Comic Sans MS" panose="030F0702030302020204" pitchFamily="66" charset="0"/>
              </a:rPr>
              <a:t>Рубрика «Влияние музыки на здоровье человека»</a:t>
            </a:r>
          </a:p>
          <a:p>
            <a:r>
              <a:rPr lang="ru-RU" b="1" dirty="0">
                <a:solidFill>
                  <a:srgbClr val="00B050"/>
                </a:solidFill>
                <a:latin typeface="Comic Sans MS" panose="030F0702030302020204" pitchFamily="66" charset="0"/>
              </a:rPr>
              <a:t>Рубрика</a:t>
            </a:r>
            <a:r>
              <a:rPr lang="ru-RU" sz="1800" b="1" dirty="0">
                <a:solidFill>
                  <a:srgbClr val="92D050"/>
                </a:solidFill>
                <a:latin typeface="Comic Sans MS" panose="030F0702030302020204" pitchFamily="66" charset="0"/>
              </a:rPr>
              <a:t> </a:t>
            </a:r>
            <a:r>
              <a:rPr lang="ru-RU" sz="1800" b="1" dirty="0">
                <a:solidFill>
                  <a:srgbClr val="00B050"/>
                </a:solidFill>
                <a:latin typeface="Comic Sans MS" panose="030F0702030302020204" pitchFamily="66" charset="0"/>
              </a:rPr>
              <a:t>«Пение - уникальная дыхательная гимнастика»</a:t>
            </a:r>
            <a:endParaRPr lang="ru-RU" b="1" dirty="0">
              <a:solidFill>
                <a:srgbClr val="00B050"/>
              </a:solidFill>
              <a:latin typeface="Comic Sans MS" panose="030F0702030302020204" pitchFamily="66" charset="0"/>
            </a:endParaRPr>
          </a:p>
          <a:p>
            <a:r>
              <a:rPr lang="ru-RU" b="1" dirty="0">
                <a:solidFill>
                  <a:srgbClr val="00B050"/>
                </a:solidFill>
                <a:latin typeface="Comic Sans MS" panose="030F0702030302020204" pitchFamily="66" charset="0"/>
              </a:rPr>
              <a:t>Рубрика «</a:t>
            </a:r>
            <a:r>
              <a:rPr lang="ru-RU" sz="1800" b="1" dirty="0">
                <a:solidFill>
                  <a:srgbClr val="00B050"/>
                </a:solidFill>
                <a:latin typeface="Comic Sans MS" panose="030F0702030302020204" pitchFamily="66" charset="0"/>
              </a:rPr>
              <a:t>Дыхательные упражнения игрового характера для детей 5-6 лет»</a:t>
            </a:r>
          </a:p>
          <a:p>
            <a:r>
              <a:rPr lang="ru-RU" b="1" dirty="0">
                <a:solidFill>
                  <a:srgbClr val="00B050"/>
                </a:solidFill>
                <a:latin typeface="Comic Sans MS" panose="030F0702030302020204" pitchFamily="66" charset="0"/>
              </a:rPr>
              <a:t>Рубрика «Всем нам весело живется!</a:t>
            </a:r>
            <a:r>
              <a:rPr lang="ru-RU" sz="1800" b="1" dirty="0">
                <a:solidFill>
                  <a:srgbClr val="00B050"/>
                </a:solidFill>
                <a:latin typeface="Comic Sans MS" panose="030F0702030302020204" pitchFamily="66" charset="0"/>
              </a:rPr>
              <a:t>»</a:t>
            </a:r>
          </a:p>
          <a:p>
            <a:endParaRPr lang="ru-RU" sz="1800" b="1" dirty="0">
              <a:solidFill>
                <a:srgbClr val="00B050"/>
              </a:solidFill>
              <a:latin typeface="Comic Sans MS" panose="030F0702030302020204" pitchFamily="66" charset="0"/>
            </a:endParaRPr>
          </a:p>
          <a:p>
            <a:endParaRPr lang="en-US" sz="1800" b="1" dirty="0">
              <a:solidFill>
                <a:srgbClr val="00B050"/>
              </a:solidFill>
              <a:latin typeface="Comic Sans MS" panose="030F0702030302020204" pitchFamily="66" charset="0"/>
            </a:endParaRPr>
          </a:p>
        </p:txBody>
      </p:sp>
      <p:sp>
        <p:nvSpPr>
          <p:cNvPr id="11" name="TextBox 10">
            <a:extLst>
              <a:ext uri="{FF2B5EF4-FFF2-40B4-BE49-F238E27FC236}">
                <a16:creationId xmlns:a16="http://schemas.microsoft.com/office/drawing/2014/main" xmlns="" id="{50C5C225-7F75-4F22-88B9-A2ACABB6282B}"/>
              </a:ext>
            </a:extLst>
          </p:cNvPr>
          <p:cNvSpPr txBox="1"/>
          <p:nvPr/>
        </p:nvSpPr>
        <p:spPr>
          <a:xfrm>
            <a:off x="490331" y="5807728"/>
            <a:ext cx="6188764" cy="923330"/>
          </a:xfrm>
          <a:prstGeom prst="rect">
            <a:avLst/>
          </a:prstGeom>
          <a:noFill/>
        </p:spPr>
        <p:txBody>
          <a:bodyPr wrap="square">
            <a:spAutoFit/>
          </a:bodyPr>
          <a:lstStyle/>
          <a:p>
            <a:r>
              <a:rPr lang="ru-RU" sz="1800" b="1" dirty="0">
                <a:latin typeface="Comic Sans MS" panose="030F0702030302020204" pitchFamily="66" charset="0"/>
              </a:rPr>
              <a:t>Выпуск 3</a:t>
            </a:r>
          </a:p>
          <a:p>
            <a:r>
              <a:rPr lang="ru-RU" sz="1800" b="1" dirty="0">
                <a:latin typeface="Comic Sans MS" panose="030F0702030302020204" pitchFamily="66" charset="0"/>
              </a:rPr>
              <a:t>Март-май</a:t>
            </a:r>
          </a:p>
          <a:p>
            <a:r>
              <a:rPr lang="ru-RU" sz="1800" b="1" dirty="0">
                <a:latin typeface="Comic Sans MS" panose="030F0702030302020204" pitchFamily="66" charset="0"/>
              </a:rPr>
              <a:t>2022 г.</a:t>
            </a:r>
          </a:p>
        </p:txBody>
      </p:sp>
    </p:spTree>
    <p:extLst>
      <p:ext uri="{BB962C8B-B14F-4D97-AF65-F5344CB8AC3E}">
        <p14:creationId xmlns:p14="http://schemas.microsoft.com/office/powerpoint/2010/main" xmlns="" val="3224604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60E21CC5-36C3-4934-AEE8-949C75EFBBD9}"/>
              </a:ext>
            </a:extLst>
          </p:cNvPr>
          <p:cNvSpPr txBox="1"/>
          <p:nvPr/>
        </p:nvSpPr>
        <p:spPr>
          <a:xfrm>
            <a:off x="0" y="197346"/>
            <a:ext cx="12192000" cy="6463308"/>
          </a:xfrm>
          <a:prstGeom prst="rect">
            <a:avLst/>
          </a:prstGeom>
          <a:noFill/>
        </p:spPr>
        <p:txBody>
          <a:bodyPr wrap="square">
            <a:spAutoFit/>
          </a:bodyPr>
          <a:lstStyle/>
          <a:p>
            <a:pPr algn="just"/>
            <a:r>
              <a:rPr lang="ru-RU" sz="1800" b="1" dirty="0">
                <a:solidFill>
                  <a:srgbClr val="0000CC"/>
                </a:solidFill>
                <a:latin typeface="Comic Sans MS" panose="030F0702030302020204" pitchFamily="66" charset="0"/>
              </a:rPr>
              <a:t>Упражнение </a:t>
            </a:r>
            <a:r>
              <a:rPr lang="en-US" sz="1800" b="1" dirty="0">
                <a:solidFill>
                  <a:srgbClr val="0000CC"/>
                </a:solidFill>
                <a:latin typeface="Comic Sans MS" panose="030F0702030302020204" pitchFamily="66" charset="0"/>
              </a:rPr>
              <a:t>«</a:t>
            </a:r>
            <a:r>
              <a:rPr lang="ru-RU" sz="1800" b="1" dirty="0">
                <a:solidFill>
                  <a:srgbClr val="0000CC"/>
                </a:solidFill>
                <a:latin typeface="Comic Sans MS" panose="030F0702030302020204" pitchFamily="66" charset="0"/>
              </a:rPr>
              <a:t>Дом маленький, дом большой</a:t>
            </a:r>
            <a:r>
              <a:rPr lang="en-US" sz="1800" b="1" dirty="0">
                <a:solidFill>
                  <a:srgbClr val="0000CC"/>
                </a:solidFill>
                <a:latin typeface="Comic Sans MS" panose="030F0702030302020204" pitchFamily="66" charset="0"/>
              </a:rPr>
              <a:t>».</a:t>
            </a:r>
            <a:endParaRPr lang="en-US" sz="1400" b="0" dirty="0">
              <a:solidFill>
                <a:prstClr val="black"/>
              </a:solidFill>
              <a:latin typeface="Calibri" panose="020F0502020204030204" pitchFamily="34" charset="0"/>
            </a:endParaRPr>
          </a:p>
          <a:p>
            <a:pPr algn="just"/>
            <a:r>
              <a:rPr lang="ru-RU" sz="1800" b="0" dirty="0">
                <a:solidFill>
                  <a:srgbClr val="000000"/>
                </a:solidFill>
                <a:latin typeface="Comic Sans MS" panose="030F0702030302020204" pitchFamily="66" charset="0"/>
              </a:rPr>
              <a:t>Дети стоят. Присесть, обхватив руками колени, опустить голову – выдох с произнесением звука </a:t>
            </a:r>
            <a:r>
              <a:rPr lang="en-US" sz="1800" b="0" dirty="0">
                <a:solidFill>
                  <a:srgbClr val="000000"/>
                </a:solidFill>
                <a:latin typeface="Comic Sans MS" panose="030F0702030302020204" pitchFamily="66" charset="0"/>
              </a:rPr>
              <a:t>«</a:t>
            </a:r>
            <a:r>
              <a:rPr lang="ru-RU" sz="1800" b="0" dirty="0">
                <a:solidFill>
                  <a:srgbClr val="000000"/>
                </a:solidFill>
                <a:latin typeface="Comic Sans MS" panose="030F0702030302020204" pitchFamily="66" charset="0"/>
              </a:rPr>
              <a:t>ш-ш-ш</a:t>
            </a:r>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у зайки дом маленький</a:t>
            </a:r>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Выпрямиться, встать на носки, поднять руки вверх, потянуться, посмотреть на руки – вдох (</a:t>
            </a:r>
            <a:r>
              <a:rPr lang="en-US" sz="1800" b="0" dirty="0">
                <a:solidFill>
                  <a:srgbClr val="000000"/>
                </a:solidFill>
                <a:latin typeface="Comic Sans MS" panose="030F0702030302020204" pitchFamily="66" charset="0"/>
              </a:rPr>
              <a:t>«</a:t>
            </a:r>
            <a:r>
              <a:rPr lang="ru-RU" sz="1800" b="0" dirty="0">
                <a:solidFill>
                  <a:srgbClr val="000000"/>
                </a:solidFill>
                <a:latin typeface="Comic Sans MS" panose="030F0702030302020204" pitchFamily="66" charset="0"/>
              </a:rPr>
              <a:t>у медведя дом большой</a:t>
            </a:r>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Ходьба по залу: </a:t>
            </a:r>
            <a:r>
              <a:rPr lang="en-US" sz="1800" b="0" dirty="0">
                <a:solidFill>
                  <a:srgbClr val="000000"/>
                </a:solidFill>
                <a:latin typeface="Comic Sans MS" panose="030F0702030302020204" pitchFamily="66" charset="0"/>
              </a:rPr>
              <a:t>«</a:t>
            </a:r>
            <a:r>
              <a:rPr lang="ru-RU" sz="1800" b="0" dirty="0">
                <a:solidFill>
                  <a:srgbClr val="000000"/>
                </a:solidFill>
                <a:latin typeface="Comic Sans MS" panose="030F0702030302020204" pitchFamily="66" charset="0"/>
              </a:rPr>
              <a:t>Мишка наш пошёл домой, да и крошка заинька</a:t>
            </a:r>
            <a:r>
              <a:rPr lang="en-US" sz="1800" b="0" dirty="0">
                <a:solidFill>
                  <a:srgbClr val="000000"/>
                </a:solidFill>
                <a:latin typeface="Comic Sans MS" panose="030F0702030302020204" pitchFamily="66" charset="0"/>
              </a:rPr>
              <a:t>».</a:t>
            </a:r>
            <a:endParaRPr lang="en-US" sz="1400" b="0" dirty="0">
              <a:solidFill>
                <a:prstClr val="black"/>
              </a:solidFill>
              <a:latin typeface="Comic Sans MS" panose="030F0702030302020204" pitchFamily="66" charset="0"/>
            </a:endParaRPr>
          </a:p>
          <a:p>
            <a:pPr algn="just"/>
            <a:r>
              <a:rPr lang="ru-RU" sz="1800" b="0" dirty="0">
                <a:solidFill>
                  <a:srgbClr val="000000"/>
                </a:solidFill>
                <a:latin typeface="Comic Sans MS" panose="030F0702030302020204" pitchFamily="66" charset="0"/>
              </a:rPr>
              <a:t>Повторить 4-6 раз:</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У медведя дом большой,</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А у зайки – маленький.</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Мишка наш пошёл домой</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Да и крошка заинька (стихи Е. Антоновой-Чалой).</a:t>
            </a:r>
            <a:endParaRPr lang="ru-RU" sz="1400" b="0" dirty="0">
              <a:solidFill>
                <a:prstClr val="black"/>
              </a:solidFill>
              <a:latin typeface="Comic Sans MS" panose="030F0702030302020204" pitchFamily="66" charset="0"/>
            </a:endParaRPr>
          </a:p>
          <a:p>
            <a:pPr algn="just"/>
            <a:r>
              <a:rPr lang="ru-RU" sz="1800" b="1" dirty="0">
                <a:solidFill>
                  <a:srgbClr val="0000CC"/>
                </a:solidFill>
                <a:latin typeface="Comic Sans MS" panose="030F0702030302020204" pitchFamily="66" charset="0"/>
              </a:rPr>
              <a:t>Упражнение  </a:t>
            </a:r>
            <a:r>
              <a:rPr lang="en-US" sz="1800" b="1" dirty="0">
                <a:solidFill>
                  <a:srgbClr val="0000CC"/>
                </a:solidFill>
                <a:latin typeface="Comic Sans MS" panose="030F0702030302020204" pitchFamily="66" charset="0"/>
              </a:rPr>
              <a:t>«</a:t>
            </a:r>
            <a:r>
              <a:rPr lang="ru-RU" sz="1800" b="1" dirty="0">
                <a:solidFill>
                  <a:srgbClr val="0000CC"/>
                </a:solidFill>
                <a:latin typeface="Comic Sans MS" panose="030F0702030302020204" pitchFamily="66" charset="0"/>
              </a:rPr>
              <a:t>Подуем на плечо</a:t>
            </a:r>
            <a:r>
              <a:rPr lang="en-US" sz="1800" b="1" dirty="0">
                <a:solidFill>
                  <a:srgbClr val="0000CC"/>
                </a:solidFill>
                <a:latin typeface="Comic Sans MS" panose="030F0702030302020204" pitchFamily="66" charset="0"/>
              </a:rPr>
              <a:t>».</a:t>
            </a:r>
            <a:endParaRPr lang="en-US" sz="1400" b="0" dirty="0">
              <a:solidFill>
                <a:prstClr val="black"/>
              </a:solidFill>
              <a:latin typeface="Comic Sans MS" panose="030F0702030302020204" pitchFamily="66" charset="0"/>
            </a:endParaRPr>
          </a:p>
          <a:p>
            <a:pPr algn="just"/>
            <a:r>
              <a:rPr lang="ru-RU" sz="1800" b="0" dirty="0">
                <a:solidFill>
                  <a:srgbClr val="000000"/>
                </a:solidFill>
                <a:latin typeface="Comic Sans MS" panose="030F0702030302020204" pitchFamily="66" charset="0"/>
              </a:rPr>
              <a:t>Дети стоят, руки опущены, ноги слегка расставлены. Повернуть голову налево, сделать губы трубочкой – подуть на плечо. Голова прямо – вдох. Голову вправо – выдох (губы трубочкой). Голова прямо – вдох носом. Опустить голову, подбородком касаясь груди, - вновь сделать спокойный, слегка углублённый выдох. Голова прямо – вдох носом. Поднять лицо кверху и снова подуть через губы, сложенные трубочкой.</a:t>
            </a:r>
            <a:endParaRPr lang="ru-RU" sz="1400" b="0" dirty="0">
              <a:solidFill>
                <a:prstClr val="black"/>
              </a:solidFill>
              <a:latin typeface="Comic Sans MS" panose="030F0702030302020204" pitchFamily="66" charset="0"/>
            </a:endParaRPr>
          </a:p>
          <a:p>
            <a:pPr algn="just"/>
            <a:r>
              <a:rPr lang="ru-RU" sz="1800" b="0" dirty="0">
                <a:solidFill>
                  <a:srgbClr val="000000"/>
                </a:solidFill>
                <a:latin typeface="Comic Sans MS" panose="030F0702030302020204" pitchFamily="66" charset="0"/>
              </a:rPr>
              <a:t>Повторить 2-3 раза:</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Подуем на плечо,                              </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Подуем на другое.</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Нас солнце горячо</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Пекло дневной порой.</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Подуем на живот,</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Как трубка станет рот.</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Ну а теперь на облака</a:t>
            </a:r>
            <a:endParaRPr lang="ru-RU" sz="1400" b="0" dirty="0">
              <a:solidFill>
                <a:prstClr val="black"/>
              </a:solidFill>
              <a:latin typeface="Comic Sans MS" panose="030F0702030302020204" pitchFamily="66" charset="0"/>
            </a:endParaRPr>
          </a:p>
          <a:p>
            <a:pPr algn="just"/>
            <a:r>
              <a:rPr lang="en-US" sz="1800" b="0" dirty="0">
                <a:solidFill>
                  <a:srgbClr val="000000"/>
                </a:solidFill>
                <a:latin typeface="Comic Sans MS" panose="030F0702030302020204" pitchFamily="66" charset="0"/>
              </a:rPr>
              <a:t>                  </a:t>
            </a:r>
            <a:r>
              <a:rPr lang="ru-RU" sz="1800" b="0" dirty="0">
                <a:solidFill>
                  <a:srgbClr val="000000"/>
                </a:solidFill>
                <a:latin typeface="Comic Sans MS" panose="030F0702030302020204" pitchFamily="66" charset="0"/>
              </a:rPr>
              <a:t>И остановимся пока. (стихи Е. Антоновой -Чалой).</a:t>
            </a:r>
            <a:endParaRPr lang="ru-RU" sz="1400" b="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xmlns="" val="178719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7BC212BC-C0E3-4476-90DE-A554E8ACB6B4}"/>
              </a:ext>
            </a:extLst>
          </p:cNvPr>
          <p:cNvSpPr txBox="1"/>
          <p:nvPr/>
        </p:nvSpPr>
        <p:spPr>
          <a:xfrm>
            <a:off x="119417" y="131844"/>
            <a:ext cx="11958851" cy="2400657"/>
          </a:xfrm>
          <a:prstGeom prst="rect">
            <a:avLst/>
          </a:prstGeom>
          <a:noFill/>
        </p:spPr>
        <p:txBody>
          <a:bodyPr wrap="square">
            <a:spAutoFit/>
          </a:bodyPr>
          <a:lstStyle/>
          <a:p>
            <a:r>
              <a:rPr lang="ru-RU" sz="2400" b="1" dirty="0">
                <a:solidFill>
                  <a:srgbClr val="5F497A"/>
                </a:solidFill>
                <a:latin typeface="Comic Sans MS" panose="030F0702030302020204" pitchFamily="66" charset="0"/>
              </a:rPr>
              <a:t>ВСЕМ НАМ ВЕСЕЛО ЖИВЕТСЯ!</a:t>
            </a:r>
          </a:p>
          <a:p>
            <a:r>
              <a:rPr lang="ru-RU" sz="1800" b="1" dirty="0">
                <a:solidFill>
                  <a:srgbClr val="0070C0"/>
                </a:solidFill>
                <a:latin typeface="Comic Sans MS" panose="030F0702030302020204" pitchFamily="66" charset="0"/>
              </a:rPr>
              <a:t>Международный женский день 8 марта</a:t>
            </a:r>
            <a:r>
              <a:rPr lang="ru-RU" sz="1800" b="0" dirty="0">
                <a:solidFill>
                  <a:srgbClr val="0070C0"/>
                </a:solidFill>
                <a:latin typeface="Comic Sans MS" panose="030F0702030302020204" pitchFamily="66" charset="0"/>
              </a:rPr>
              <a:t> - это замечательный праздник, который наполняет мир добрыми улыбками, искренними признаниями в любви нашим мамам, бабушкам, сестрам. Нет ничего лучше на этом свете ласкового прикосновения материнских рук, их мудрого доброго слова. Они создают уют в доме, наполняют жизнь своих родных и близких любовью, несут красоту и нежность, согревают душевным теплом, делятся своим позитивом и вдохновляют на победы.</a:t>
            </a:r>
            <a:br>
              <a:rPr lang="ru-RU" sz="1800" b="0" dirty="0">
                <a:solidFill>
                  <a:srgbClr val="0070C0"/>
                </a:solidFill>
                <a:latin typeface="Comic Sans MS" panose="030F0702030302020204" pitchFamily="66" charset="0"/>
              </a:rPr>
            </a:br>
            <a:r>
              <a:rPr lang="ru-RU" sz="1800" b="0" dirty="0">
                <a:solidFill>
                  <a:srgbClr val="0070C0"/>
                </a:solidFill>
                <a:latin typeface="Comic Sans MS" panose="030F0702030302020204" pitchFamily="66" charset="0"/>
              </a:rPr>
              <a:t>      Мероприятия, посвященные этому первому весеннему празднику, в ДОУ №</a:t>
            </a:r>
            <a:r>
              <a:rPr lang="en-US" sz="1800" b="0" dirty="0">
                <a:solidFill>
                  <a:srgbClr val="0070C0"/>
                </a:solidFill>
                <a:latin typeface="Comic Sans MS" panose="030F0702030302020204" pitchFamily="66" charset="0"/>
              </a:rPr>
              <a:t> 6 </a:t>
            </a:r>
            <a:r>
              <a:rPr lang="ru-RU" sz="1800" b="0" dirty="0">
                <a:solidFill>
                  <a:srgbClr val="0070C0"/>
                </a:solidFill>
                <a:latin typeface="Comic Sans MS" panose="030F0702030302020204" pitchFamily="66" charset="0"/>
              </a:rPr>
              <a:t>прошло в торжественной и радостной атмосфере.</a:t>
            </a:r>
            <a:endParaRPr lang="ru-RU" sz="1800" b="1" dirty="0">
              <a:solidFill>
                <a:srgbClr val="0070C0"/>
              </a:solidFill>
              <a:latin typeface="Comic Sans MS" panose="030F0702030302020204" pitchFamily="66" charset="0"/>
            </a:endParaRPr>
          </a:p>
        </p:txBody>
      </p:sp>
      <p:sp>
        <p:nvSpPr>
          <p:cNvPr id="6" name="TextBox 5">
            <a:extLst>
              <a:ext uri="{FF2B5EF4-FFF2-40B4-BE49-F238E27FC236}">
                <a16:creationId xmlns:a16="http://schemas.microsoft.com/office/drawing/2014/main" xmlns="" id="{91A12B40-C125-4F8D-85DD-ADD49AE3C20D}"/>
              </a:ext>
            </a:extLst>
          </p:cNvPr>
          <p:cNvSpPr txBox="1"/>
          <p:nvPr/>
        </p:nvSpPr>
        <p:spPr>
          <a:xfrm>
            <a:off x="2999096" y="2974790"/>
            <a:ext cx="6189258" cy="369332"/>
          </a:xfrm>
          <a:prstGeom prst="rect">
            <a:avLst/>
          </a:prstGeom>
          <a:noFill/>
        </p:spPr>
        <p:txBody>
          <a:bodyPr wrap="square">
            <a:spAutoFit/>
          </a:bodyPr>
          <a:lstStyle/>
          <a:p>
            <a:endParaRPr lang="ru-RU" dirty="0"/>
          </a:p>
        </p:txBody>
      </p:sp>
      <p:pic>
        <p:nvPicPr>
          <p:cNvPr id="14" name="Рисунок 13">
            <a:extLst>
              <a:ext uri="{FF2B5EF4-FFF2-40B4-BE49-F238E27FC236}">
                <a16:creationId xmlns:a16="http://schemas.microsoft.com/office/drawing/2014/main" xmlns="" id="{E41507C5-51F0-432E-A1BF-9A8D2592917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29943" y="2896749"/>
            <a:ext cx="3798610" cy="2848958"/>
          </a:xfrm>
          <a:prstGeom prst="rect">
            <a:avLst/>
          </a:prstGeom>
          <a:ln w="38100">
            <a:solidFill>
              <a:schemeClr val="accent1"/>
            </a:solidFill>
          </a:ln>
        </p:spPr>
      </p:pic>
      <p:pic>
        <p:nvPicPr>
          <p:cNvPr id="16" name="Рисунок 15">
            <a:extLst>
              <a:ext uri="{FF2B5EF4-FFF2-40B4-BE49-F238E27FC236}">
                <a16:creationId xmlns:a16="http://schemas.microsoft.com/office/drawing/2014/main" xmlns="" id="{A8773FB3-F386-4404-B70B-84E066AA92F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227892" y="2896749"/>
            <a:ext cx="3798610" cy="2848958"/>
          </a:xfrm>
          <a:prstGeom prst="rect">
            <a:avLst/>
          </a:prstGeom>
          <a:ln w="38100">
            <a:solidFill>
              <a:schemeClr val="accent1"/>
            </a:solidFill>
          </a:ln>
        </p:spPr>
      </p:pic>
      <p:pic>
        <p:nvPicPr>
          <p:cNvPr id="18" name="Рисунок 17">
            <a:extLst>
              <a:ext uri="{FF2B5EF4-FFF2-40B4-BE49-F238E27FC236}">
                <a16:creationId xmlns:a16="http://schemas.microsoft.com/office/drawing/2014/main" xmlns="" id="{15E4851B-1EC9-4A06-8758-F6D6087E325C}"/>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25841" y="2896749"/>
            <a:ext cx="3798610" cy="2848958"/>
          </a:xfrm>
          <a:prstGeom prst="rect">
            <a:avLst/>
          </a:prstGeom>
          <a:ln w="38100">
            <a:solidFill>
              <a:schemeClr val="accent1"/>
            </a:solidFill>
          </a:ln>
        </p:spPr>
      </p:pic>
    </p:spTree>
    <p:extLst>
      <p:ext uri="{BB962C8B-B14F-4D97-AF65-F5344CB8AC3E}">
        <p14:creationId xmlns:p14="http://schemas.microsoft.com/office/powerpoint/2010/main" xmlns="" val="169896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3C3D3F43-97E5-4F7C-9981-5E68750B4129}"/>
              </a:ext>
            </a:extLst>
          </p:cNvPr>
          <p:cNvSpPr txBox="1"/>
          <p:nvPr/>
        </p:nvSpPr>
        <p:spPr>
          <a:xfrm>
            <a:off x="0" y="125722"/>
            <a:ext cx="12192000" cy="1754326"/>
          </a:xfrm>
          <a:prstGeom prst="rect">
            <a:avLst/>
          </a:prstGeom>
          <a:noFill/>
        </p:spPr>
        <p:txBody>
          <a:bodyPr wrap="square">
            <a:spAutoFit/>
          </a:bodyPr>
          <a:lstStyle/>
          <a:p>
            <a:r>
              <a:rPr lang="ru-RU" b="1" dirty="0">
                <a:solidFill>
                  <a:srgbClr val="FFC000"/>
                </a:solidFill>
                <a:latin typeface="Comic Sans MS" panose="030F0702030302020204" pitchFamily="66" charset="0"/>
              </a:rPr>
              <a:t>ДЕНЬ ПОБЕДЫ</a:t>
            </a:r>
          </a:p>
          <a:p>
            <a:r>
              <a:rPr lang="en-US" b="0" dirty="0">
                <a:solidFill>
                  <a:srgbClr val="2E2E2E"/>
                </a:solidFill>
                <a:latin typeface="Georgia" panose="02040502050405020303" pitchFamily="18" charset="0"/>
              </a:rPr>
              <a:t> </a:t>
            </a:r>
            <a:r>
              <a:rPr lang="ru-RU" b="1" dirty="0">
                <a:solidFill>
                  <a:srgbClr val="FF0000"/>
                </a:solidFill>
                <a:latin typeface="Comic Sans MS" panose="030F0702030302020204" pitchFamily="66" charset="0"/>
              </a:rPr>
              <a:t>В нашем ДОУ праздники, посвященные Дню Победы, прошли 5 и 6 мая 2022 г. Их  участниками стали дети средней, старшей  и подготовительной группы.  Праздники были подготовлены с целью формирования у детей знаний о Великой Отечественной войне, обогащения знаний дошкольников об истории своей страны, развития творческих способностей детей, воспитания чувства гордости за героизм нашего народа, воспитания устойчивого интереса к армии. </a:t>
            </a:r>
          </a:p>
        </p:txBody>
      </p:sp>
      <p:pic>
        <p:nvPicPr>
          <p:cNvPr id="6" name="Рисунок 5">
            <a:extLst>
              <a:ext uri="{FF2B5EF4-FFF2-40B4-BE49-F238E27FC236}">
                <a16:creationId xmlns:a16="http://schemas.microsoft.com/office/drawing/2014/main" xmlns="" id="{BC063B7E-3FF3-4240-9865-25F9F3C91D6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224249" y="2475616"/>
            <a:ext cx="3847611" cy="2885708"/>
          </a:xfrm>
          <a:prstGeom prst="rect">
            <a:avLst/>
          </a:prstGeom>
          <a:ln w="38100">
            <a:solidFill>
              <a:srgbClr val="FF0000"/>
            </a:solidFill>
          </a:ln>
        </p:spPr>
      </p:pic>
      <p:pic>
        <p:nvPicPr>
          <p:cNvPr id="8" name="Рисунок 7">
            <a:extLst>
              <a:ext uri="{FF2B5EF4-FFF2-40B4-BE49-F238E27FC236}">
                <a16:creationId xmlns:a16="http://schemas.microsoft.com/office/drawing/2014/main" xmlns="" id="{13209C94-1ACD-488C-AD38-4F5748A63578}"/>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169588" y="2475616"/>
            <a:ext cx="3840539" cy="2885708"/>
          </a:xfrm>
          <a:prstGeom prst="rect">
            <a:avLst/>
          </a:prstGeom>
          <a:ln w="38100">
            <a:solidFill>
              <a:srgbClr val="FF0000"/>
            </a:solidFill>
          </a:ln>
        </p:spPr>
      </p:pic>
      <p:pic>
        <p:nvPicPr>
          <p:cNvPr id="10" name="Рисунок 9">
            <a:extLst>
              <a:ext uri="{FF2B5EF4-FFF2-40B4-BE49-F238E27FC236}">
                <a16:creationId xmlns:a16="http://schemas.microsoft.com/office/drawing/2014/main" xmlns="" id="{58014BAB-43F6-4FA6-A31B-BEB20771B675}"/>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20140" y="2475615"/>
            <a:ext cx="3840539" cy="2885709"/>
          </a:xfrm>
          <a:prstGeom prst="rect">
            <a:avLst/>
          </a:prstGeom>
          <a:ln w="38100">
            <a:solidFill>
              <a:srgbClr val="FF0000"/>
            </a:solidFill>
          </a:ln>
        </p:spPr>
      </p:pic>
    </p:spTree>
    <p:extLst>
      <p:ext uri="{BB962C8B-B14F-4D97-AF65-F5344CB8AC3E}">
        <p14:creationId xmlns:p14="http://schemas.microsoft.com/office/powerpoint/2010/main" xmlns="" val="2633299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231D9CCA-3355-4AC7-96EA-7AD861970D06}"/>
              </a:ext>
            </a:extLst>
          </p:cNvPr>
          <p:cNvSpPr txBox="1"/>
          <p:nvPr/>
        </p:nvSpPr>
        <p:spPr>
          <a:xfrm>
            <a:off x="365078" y="277589"/>
            <a:ext cx="11726838" cy="2031325"/>
          </a:xfrm>
          <a:prstGeom prst="rect">
            <a:avLst/>
          </a:prstGeom>
          <a:noFill/>
        </p:spPr>
        <p:txBody>
          <a:bodyPr wrap="square">
            <a:spAutoFit/>
          </a:bodyPr>
          <a:lstStyle/>
          <a:p>
            <a:pPr algn="l"/>
            <a:r>
              <a:rPr lang="ru-RU" b="0" i="0" dirty="0">
                <a:solidFill>
                  <a:srgbClr val="002060"/>
                </a:solidFill>
                <a:effectLst/>
                <a:latin typeface="Comic Sans MS" panose="030F0702030302020204" pitchFamily="66" charset="0"/>
              </a:rPr>
              <a:t>До свидания, любимый детский сад!</a:t>
            </a:r>
          </a:p>
          <a:p>
            <a:pPr algn="l"/>
            <a:r>
              <a:rPr lang="ru-RU" b="0" i="0" dirty="0">
                <a:solidFill>
                  <a:srgbClr val="00B0F0"/>
                </a:solidFill>
                <a:effectLst/>
                <a:latin typeface="Comic Sans MS" panose="030F0702030302020204" pitchFamily="66" charset="0"/>
              </a:rPr>
              <a:t>        Выпускной — это одинаково волнительное событие для детей, родителей и всех сотрудников детского сада.  Это символ окончания прекрасной детской  поры.  Это особое событие для каждого ребенка и его родителей, первая ступенька во взрослую жизнь, это как «порог», который надо переступить из детства во взрослую школьную жизнь. Радостно педагогам от того, что их воспитанники переходят на новую жизненную ступеньку, а грустно – что приходится расставаться с такими милыми, уже ставшими родными ребятами.</a:t>
            </a:r>
          </a:p>
        </p:txBody>
      </p:sp>
      <p:pic>
        <p:nvPicPr>
          <p:cNvPr id="6" name="Рисунок 5">
            <a:extLst>
              <a:ext uri="{FF2B5EF4-FFF2-40B4-BE49-F238E27FC236}">
                <a16:creationId xmlns:a16="http://schemas.microsoft.com/office/drawing/2014/main" xmlns="" id="{7F0F6B3F-214C-4A72-B1B7-5F01A82EC25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305877" y="3031375"/>
            <a:ext cx="3786039" cy="2839529"/>
          </a:xfrm>
          <a:prstGeom prst="rect">
            <a:avLst/>
          </a:prstGeom>
          <a:ln w="38100">
            <a:solidFill>
              <a:srgbClr val="92D050"/>
            </a:solidFill>
          </a:ln>
        </p:spPr>
      </p:pic>
      <p:pic>
        <p:nvPicPr>
          <p:cNvPr id="8" name="Рисунок 7">
            <a:extLst>
              <a:ext uri="{FF2B5EF4-FFF2-40B4-BE49-F238E27FC236}">
                <a16:creationId xmlns:a16="http://schemas.microsoft.com/office/drawing/2014/main" xmlns="" id="{F614E000-311A-457D-9907-68F159C7474D}"/>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214962" y="3012786"/>
            <a:ext cx="3762076" cy="2821557"/>
          </a:xfrm>
          <a:prstGeom prst="rect">
            <a:avLst/>
          </a:prstGeom>
          <a:ln w="38100">
            <a:solidFill>
              <a:srgbClr val="92D050"/>
            </a:solidFill>
          </a:ln>
        </p:spPr>
      </p:pic>
      <p:pic>
        <p:nvPicPr>
          <p:cNvPr id="10" name="Рисунок 9">
            <a:extLst>
              <a:ext uri="{FF2B5EF4-FFF2-40B4-BE49-F238E27FC236}">
                <a16:creationId xmlns:a16="http://schemas.microsoft.com/office/drawing/2014/main" xmlns="" id="{88E5DCF2-F4FC-4B31-B5DA-5467AABEF0D3}"/>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56077" y="3031376"/>
            <a:ext cx="3762076" cy="2821557"/>
          </a:xfrm>
          <a:prstGeom prst="rect">
            <a:avLst/>
          </a:prstGeom>
          <a:ln w="38100">
            <a:solidFill>
              <a:srgbClr val="92D050"/>
            </a:solidFill>
          </a:ln>
        </p:spPr>
      </p:pic>
    </p:spTree>
    <p:extLst>
      <p:ext uri="{BB962C8B-B14F-4D97-AF65-F5344CB8AC3E}">
        <p14:creationId xmlns:p14="http://schemas.microsoft.com/office/powerpoint/2010/main" xmlns="" val="1552385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xmlns="" id="{3B2E6EF0-0D51-465D-8935-3EDAF6CCF8EB}"/>
              </a:ext>
            </a:extLst>
          </p:cNvPr>
          <p:cNvSpPr txBox="1"/>
          <p:nvPr/>
        </p:nvSpPr>
        <p:spPr>
          <a:xfrm>
            <a:off x="92765" y="783360"/>
            <a:ext cx="12192000" cy="5878532"/>
          </a:xfrm>
          <a:prstGeom prst="rect">
            <a:avLst/>
          </a:prstGeom>
          <a:noFill/>
        </p:spPr>
        <p:txBody>
          <a:bodyPr wrap="square">
            <a:spAutoFit/>
          </a:bodyPr>
          <a:lstStyle/>
          <a:p>
            <a:pPr algn="r"/>
            <a:endParaRPr lang="ru-RU" dirty="0">
              <a:latin typeface="Comic Sans MS" panose="030F0702030302020204" pitchFamily="66" charset="0"/>
            </a:endParaRPr>
          </a:p>
          <a:p>
            <a:endParaRPr lang="ru-RU" sz="2000" b="1" dirty="0">
              <a:solidFill>
                <a:srgbClr val="C00000"/>
              </a:solidFill>
              <a:latin typeface="Comic Sans MS" panose="030F0702030302020204" pitchFamily="66" charset="0"/>
            </a:endParaRPr>
          </a:p>
          <a:p>
            <a:r>
              <a:rPr lang="ru-RU" sz="2000" b="1" dirty="0">
                <a:solidFill>
                  <a:srgbClr val="C00000"/>
                </a:solidFill>
                <a:latin typeface="Comic Sans MS" panose="030F0702030302020204" pitchFamily="66" charset="0"/>
              </a:rPr>
              <a:t>Влияние музыки на здоровье человека давно всем известно. Тем более, что именно музыка из всех видов искусства является самым сильным средством воздействия на человека. </a:t>
            </a:r>
          </a:p>
          <a:p>
            <a:r>
              <a:rPr lang="en-US" sz="2000" b="1" dirty="0">
                <a:solidFill>
                  <a:srgbClr val="C00000"/>
                </a:solidFill>
                <a:latin typeface="Comic Sans MS" panose="030F0702030302020204" pitchFamily="66" charset="0"/>
              </a:rPr>
              <a:t>   </a:t>
            </a:r>
            <a:r>
              <a:rPr lang="ru-RU" sz="2000" b="1" dirty="0">
                <a:solidFill>
                  <a:srgbClr val="C00000"/>
                </a:solidFill>
                <a:latin typeface="Comic Sans MS" panose="030F0702030302020204" pitchFamily="66" charset="0"/>
              </a:rPr>
              <a:t>Почему музыка занимает в нашей жизни значительное место?</a:t>
            </a:r>
          </a:p>
          <a:p>
            <a:r>
              <a:rPr lang="ru-RU" sz="2000" b="1" dirty="0">
                <a:solidFill>
                  <a:srgbClr val="C00000"/>
                </a:solidFill>
                <a:latin typeface="Comic Sans MS" panose="030F0702030302020204" pitchFamily="66" charset="0"/>
              </a:rPr>
              <a:t>Ещё первобытные люди верили, что звук магическим образом соединяет силы неба и земли.</a:t>
            </a:r>
          </a:p>
          <a:p>
            <a:r>
              <a:rPr lang="en-US" sz="2000" b="1" dirty="0">
                <a:solidFill>
                  <a:srgbClr val="C00000"/>
                </a:solidFill>
                <a:latin typeface="Comic Sans MS" panose="030F0702030302020204" pitchFamily="66" charset="0"/>
              </a:rPr>
              <a:t>    </a:t>
            </a:r>
            <a:r>
              <a:rPr lang="ru-RU" sz="2000" b="1" dirty="0">
                <a:solidFill>
                  <a:srgbClr val="C00000"/>
                </a:solidFill>
                <a:latin typeface="Comic Sans MS" panose="030F0702030302020204" pitchFamily="66" charset="0"/>
              </a:rPr>
              <a:t>Радостно на душе – сама просится на волю весёлая, бодрая песня.  Замечтался – на ум приходит мелодия неторопливая, задумчивая. А горе навалилось – ничто не выразит так, как музыка, боль и скорбь человеческую.</a:t>
            </a:r>
          </a:p>
          <a:p>
            <a:r>
              <a:rPr lang="ru-RU" sz="2000" b="1" dirty="0">
                <a:solidFill>
                  <a:srgbClr val="C00000"/>
                </a:solidFill>
                <a:latin typeface="Comic Sans MS" panose="030F0702030302020204" pitchFamily="66" charset="0"/>
              </a:rPr>
              <a:t>Древние философы Платон и Аристотель считали музыку лекарством, исцеляющим не только тело, но и душу.</a:t>
            </a:r>
          </a:p>
          <a:p>
            <a:r>
              <a:rPr lang="en-US" sz="2000" b="1" dirty="0">
                <a:solidFill>
                  <a:srgbClr val="C00000"/>
                </a:solidFill>
                <a:latin typeface="Comic Sans MS" panose="030F0702030302020204" pitchFamily="66" charset="0"/>
              </a:rPr>
              <a:t>    </a:t>
            </a:r>
            <a:r>
              <a:rPr lang="ru-RU" sz="2000" b="1" dirty="0">
                <a:solidFill>
                  <a:srgbClr val="C00000"/>
                </a:solidFill>
                <a:latin typeface="Comic Sans MS" panose="030F0702030302020204" pitchFamily="66" charset="0"/>
              </a:rPr>
              <a:t>Современные исследования показали, что человеческое тело находится в постоянной музыкальной вибрации. Учёные установили, что музыка воспринимается разными зонами человеческого мозга. На основе компьютерных  томограмм , исследователи составили </a:t>
            </a:r>
            <a:r>
              <a:rPr lang="en-US" sz="2000" b="1" dirty="0">
                <a:solidFill>
                  <a:srgbClr val="C00000"/>
                </a:solidFill>
                <a:latin typeface="Comic Sans MS" panose="030F0702030302020204" pitchFamily="66" charset="0"/>
              </a:rPr>
              <a:t>«</a:t>
            </a:r>
            <a:r>
              <a:rPr lang="ru-RU" sz="2000" b="1" dirty="0">
                <a:solidFill>
                  <a:srgbClr val="C00000"/>
                </a:solidFill>
                <a:latin typeface="Comic Sans MS" panose="030F0702030302020204" pitchFamily="66" charset="0"/>
              </a:rPr>
              <a:t>музыкальную карту мозга</a:t>
            </a:r>
            <a:r>
              <a:rPr lang="en-US" sz="2000" b="1" dirty="0">
                <a:solidFill>
                  <a:srgbClr val="C00000"/>
                </a:solidFill>
                <a:latin typeface="Comic Sans MS" panose="030F0702030302020204" pitchFamily="66" charset="0"/>
              </a:rPr>
              <a:t>»,  </a:t>
            </a:r>
            <a:r>
              <a:rPr lang="ru-RU" sz="2000" b="1" dirty="0">
                <a:solidFill>
                  <a:srgbClr val="C00000"/>
                </a:solidFill>
                <a:latin typeface="Comic Sans MS" panose="030F0702030302020204" pitchFamily="66" charset="0"/>
              </a:rPr>
              <a:t>выяснилось, что аккорды в виде терции и тонического</a:t>
            </a:r>
          </a:p>
          <a:p>
            <a:r>
              <a:rPr lang="ru-RU" sz="2000" b="1" dirty="0">
                <a:solidFill>
                  <a:srgbClr val="C00000"/>
                </a:solidFill>
                <a:latin typeface="Comic Sans MS" panose="030F0702030302020204" pitchFamily="66" charset="0"/>
              </a:rPr>
              <a:t>трезвучия воспринимаются только лобными долями головного мозга, отвечающими за наши положительные эмоции.</a:t>
            </a:r>
          </a:p>
          <a:p>
            <a:r>
              <a:rPr lang="en-US" sz="1800" b="1" dirty="0">
                <a:solidFill>
                  <a:srgbClr val="FF0000"/>
                </a:solidFill>
                <a:latin typeface="Comic Sans MS" panose="030F0702030302020204" pitchFamily="66" charset="0"/>
              </a:rPr>
              <a:t>         </a:t>
            </a:r>
            <a:endParaRPr lang="en-US" sz="1800" b="1" i="1" dirty="0">
              <a:solidFill>
                <a:srgbClr val="00B0F0"/>
              </a:solidFill>
              <a:latin typeface="Comic Sans MS" panose="030F0702030302020204" pitchFamily="66" charset="0"/>
            </a:endParaRPr>
          </a:p>
        </p:txBody>
      </p:sp>
      <p:sp>
        <p:nvSpPr>
          <p:cNvPr id="7" name="TextBox 6">
            <a:extLst>
              <a:ext uri="{FF2B5EF4-FFF2-40B4-BE49-F238E27FC236}">
                <a16:creationId xmlns:a16="http://schemas.microsoft.com/office/drawing/2014/main" xmlns="" id="{D188A6B1-BDB3-4C17-9C86-171F4971C010}"/>
              </a:ext>
            </a:extLst>
          </p:cNvPr>
          <p:cNvSpPr txBox="1"/>
          <p:nvPr/>
        </p:nvSpPr>
        <p:spPr>
          <a:xfrm>
            <a:off x="228600" y="414028"/>
            <a:ext cx="6261652" cy="954107"/>
          </a:xfrm>
          <a:prstGeom prst="rect">
            <a:avLst/>
          </a:prstGeom>
          <a:noFill/>
        </p:spPr>
        <p:txBody>
          <a:bodyPr wrap="square">
            <a:spAutoFit/>
          </a:bodyPr>
          <a:lstStyle/>
          <a:p>
            <a:r>
              <a:rPr lang="ru-RU" sz="2800" b="1" dirty="0">
                <a:solidFill>
                  <a:srgbClr val="002060"/>
                </a:solidFill>
                <a:latin typeface="Comic Sans MS" panose="030F0702030302020204" pitchFamily="66" charset="0"/>
              </a:rPr>
              <a:t>Влияние музыки на здоровье человека </a:t>
            </a:r>
            <a:endParaRPr lang="ru-RU" sz="2800" dirty="0">
              <a:solidFill>
                <a:srgbClr val="002060"/>
              </a:solidFill>
            </a:endParaRPr>
          </a:p>
        </p:txBody>
      </p:sp>
    </p:spTree>
    <p:extLst>
      <p:ext uri="{BB962C8B-B14F-4D97-AF65-F5344CB8AC3E}">
        <p14:creationId xmlns:p14="http://schemas.microsoft.com/office/powerpoint/2010/main" xmlns="" val="3792356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B211E057-470F-4232-84E5-22404502DDA3}"/>
              </a:ext>
            </a:extLst>
          </p:cNvPr>
          <p:cNvSpPr txBox="1"/>
          <p:nvPr/>
        </p:nvSpPr>
        <p:spPr>
          <a:xfrm>
            <a:off x="145774" y="117693"/>
            <a:ext cx="12192000" cy="6740307"/>
          </a:xfrm>
          <a:prstGeom prst="rect">
            <a:avLst/>
          </a:prstGeom>
          <a:noFill/>
        </p:spPr>
        <p:txBody>
          <a:bodyPr wrap="square">
            <a:spAutoFit/>
          </a:bodyPr>
          <a:lstStyle/>
          <a:p>
            <a:r>
              <a:rPr lang="ru-RU" sz="2400" b="1" dirty="0">
                <a:solidFill>
                  <a:srgbClr val="FF0000"/>
                </a:solidFill>
                <a:latin typeface="Comic Sans MS" panose="030F0702030302020204" pitchFamily="66" charset="0"/>
              </a:rPr>
              <a:t>В современном мире есть такое понятие – музыкальная терапия.</a:t>
            </a:r>
          </a:p>
          <a:p>
            <a:r>
              <a:rPr lang="ru-RU" sz="2400" b="1" dirty="0">
                <a:solidFill>
                  <a:srgbClr val="FF0000"/>
                </a:solidFill>
                <a:latin typeface="Comic Sans MS" panose="030F0702030302020204" pitchFamily="66" charset="0"/>
              </a:rPr>
              <a:t>Сегодня в Китае выпускают музыкальные альбомы с весьма неожиданными для европейца названиями: </a:t>
            </a:r>
            <a:r>
              <a:rPr lang="en-US" sz="2400" b="1" dirty="0">
                <a:solidFill>
                  <a:srgbClr val="FF0000"/>
                </a:solidFill>
                <a:latin typeface="Comic Sans MS" panose="030F0702030302020204" pitchFamily="66" charset="0"/>
              </a:rPr>
              <a:t>«</a:t>
            </a:r>
            <a:r>
              <a:rPr lang="ru-RU" sz="2400" b="1" dirty="0">
                <a:solidFill>
                  <a:srgbClr val="FF0000"/>
                </a:solidFill>
                <a:latin typeface="Comic Sans MS" panose="030F0702030302020204" pitchFamily="66" charset="0"/>
              </a:rPr>
              <a:t>Пищеварение</a:t>
            </a:r>
            <a:r>
              <a:rPr lang="en-US" sz="2400" b="1" dirty="0">
                <a:solidFill>
                  <a:srgbClr val="FF0000"/>
                </a:solidFill>
                <a:latin typeface="Comic Sans MS" panose="030F0702030302020204" pitchFamily="66" charset="0"/>
              </a:rPr>
              <a:t>», «</a:t>
            </a:r>
            <a:r>
              <a:rPr lang="ru-RU" sz="2400" b="1" dirty="0">
                <a:solidFill>
                  <a:srgbClr val="FF0000"/>
                </a:solidFill>
                <a:latin typeface="Comic Sans MS" panose="030F0702030302020204" pitchFamily="66" charset="0"/>
              </a:rPr>
              <a:t>Бессонница</a:t>
            </a:r>
            <a:r>
              <a:rPr lang="en-US" sz="2400" b="1" dirty="0">
                <a:solidFill>
                  <a:srgbClr val="FF0000"/>
                </a:solidFill>
                <a:latin typeface="Comic Sans MS" panose="030F0702030302020204" pitchFamily="66" charset="0"/>
              </a:rPr>
              <a:t>», «</a:t>
            </a:r>
            <a:r>
              <a:rPr lang="ru-RU" sz="2400" b="1" dirty="0">
                <a:solidFill>
                  <a:srgbClr val="FF0000"/>
                </a:solidFill>
                <a:latin typeface="Comic Sans MS" panose="030F0702030302020204" pitchFamily="66" charset="0"/>
              </a:rPr>
              <a:t>Мигрень</a:t>
            </a:r>
            <a:r>
              <a:rPr lang="en-US" sz="2400" b="1" dirty="0">
                <a:solidFill>
                  <a:srgbClr val="FF0000"/>
                </a:solidFill>
                <a:latin typeface="Comic Sans MS" panose="030F0702030302020204" pitchFamily="66" charset="0"/>
              </a:rPr>
              <a:t>». </a:t>
            </a:r>
            <a:r>
              <a:rPr lang="ru-RU" sz="2400" b="1" dirty="0">
                <a:solidFill>
                  <a:srgbClr val="FF0000"/>
                </a:solidFill>
                <a:latin typeface="Comic Sans MS" panose="030F0702030302020204" pitchFamily="66" charset="0"/>
              </a:rPr>
              <a:t>Есть также </a:t>
            </a:r>
            <a:r>
              <a:rPr lang="en-US" sz="2400" b="1" dirty="0">
                <a:solidFill>
                  <a:srgbClr val="FF0000"/>
                </a:solidFill>
                <a:latin typeface="Comic Sans MS" panose="030F0702030302020204" pitchFamily="66" charset="0"/>
              </a:rPr>
              <a:t>«</a:t>
            </a:r>
            <a:r>
              <a:rPr lang="ru-RU" sz="2400" b="1" dirty="0">
                <a:solidFill>
                  <a:srgbClr val="FF0000"/>
                </a:solidFill>
                <a:latin typeface="Comic Sans MS" panose="030F0702030302020204" pitchFamily="66" charset="0"/>
              </a:rPr>
              <a:t>Печень</a:t>
            </a:r>
            <a:r>
              <a:rPr lang="en-US" sz="2400" b="1" dirty="0">
                <a:solidFill>
                  <a:srgbClr val="FF0000"/>
                </a:solidFill>
                <a:latin typeface="Comic Sans MS" panose="030F0702030302020204" pitchFamily="66" charset="0"/>
              </a:rPr>
              <a:t>», «</a:t>
            </a:r>
            <a:r>
              <a:rPr lang="ru-RU" sz="2400" b="1" dirty="0">
                <a:solidFill>
                  <a:srgbClr val="FF0000"/>
                </a:solidFill>
                <a:latin typeface="Comic Sans MS" panose="030F0702030302020204" pitchFamily="66" charset="0"/>
              </a:rPr>
              <a:t>Лёгкие</a:t>
            </a:r>
            <a:r>
              <a:rPr lang="en-US" sz="2400" b="1" dirty="0">
                <a:solidFill>
                  <a:srgbClr val="FF0000"/>
                </a:solidFill>
                <a:latin typeface="Comic Sans MS" panose="030F0702030302020204" pitchFamily="66" charset="0"/>
              </a:rPr>
              <a:t>», «</a:t>
            </a:r>
            <a:r>
              <a:rPr lang="ru-RU" sz="2400" b="1" dirty="0">
                <a:solidFill>
                  <a:srgbClr val="FF0000"/>
                </a:solidFill>
                <a:latin typeface="Comic Sans MS" panose="030F0702030302020204" pitchFamily="66" charset="0"/>
              </a:rPr>
              <a:t>Сердце</a:t>
            </a:r>
            <a:r>
              <a:rPr lang="en-US" sz="2400" b="1" dirty="0">
                <a:solidFill>
                  <a:srgbClr val="FF0000"/>
                </a:solidFill>
                <a:latin typeface="Comic Sans MS" panose="030F0702030302020204" pitchFamily="66" charset="0"/>
              </a:rPr>
              <a:t>» </a:t>
            </a:r>
            <a:r>
              <a:rPr lang="ru-RU" sz="2400" b="1" dirty="0">
                <a:solidFill>
                  <a:srgbClr val="FF0000"/>
                </a:solidFill>
                <a:latin typeface="Comic Sans MS" panose="030F0702030302020204" pitchFamily="66" charset="0"/>
              </a:rPr>
              <a:t>и даже </a:t>
            </a:r>
            <a:r>
              <a:rPr lang="en-US" sz="2400" b="1" dirty="0">
                <a:solidFill>
                  <a:srgbClr val="FF0000"/>
                </a:solidFill>
                <a:latin typeface="Comic Sans MS" panose="030F0702030302020204" pitchFamily="66" charset="0"/>
              </a:rPr>
              <a:t>«</a:t>
            </a:r>
            <a:r>
              <a:rPr lang="ru-RU" sz="2400" b="1" dirty="0">
                <a:solidFill>
                  <a:srgbClr val="FF0000"/>
                </a:solidFill>
                <a:latin typeface="Comic Sans MS" panose="030F0702030302020204" pitchFamily="66" charset="0"/>
              </a:rPr>
              <a:t>Концерт для почки с оркестром</a:t>
            </a:r>
            <a:r>
              <a:rPr lang="en-US" sz="2400" b="1" dirty="0">
                <a:solidFill>
                  <a:srgbClr val="FF0000"/>
                </a:solidFill>
                <a:latin typeface="Comic Sans MS" panose="030F0702030302020204" pitchFamily="66" charset="0"/>
              </a:rPr>
              <a:t>». </a:t>
            </a:r>
            <a:r>
              <a:rPr lang="ru-RU" sz="2400" b="1" dirty="0">
                <a:solidFill>
                  <a:srgbClr val="FF0000"/>
                </a:solidFill>
                <a:latin typeface="Comic Sans MS" panose="030F0702030302020204" pitchFamily="66" charset="0"/>
              </a:rPr>
              <a:t>Китайцы принимают эти музыкальные произведения, как</a:t>
            </a:r>
          </a:p>
          <a:p>
            <a:r>
              <a:rPr lang="ru-RU" sz="2400" b="1" dirty="0">
                <a:solidFill>
                  <a:srgbClr val="FF0000"/>
                </a:solidFill>
                <a:latin typeface="Comic Sans MS" panose="030F0702030302020204" pitchFamily="66" charset="0"/>
              </a:rPr>
              <a:t>таблетки и лекарственные травы, чтобы поправить здоровье. Подобные сборники музыки издаются в Японии.</a:t>
            </a:r>
          </a:p>
          <a:p>
            <a:r>
              <a:rPr lang="en-US" sz="2400" b="1" dirty="0">
                <a:solidFill>
                  <a:srgbClr val="FF0000"/>
                </a:solidFill>
                <a:latin typeface="Comic Sans MS" panose="030F0702030302020204" pitchFamily="66" charset="0"/>
              </a:rPr>
              <a:t>    </a:t>
            </a:r>
            <a:r>
              <a:rPr lang="ru-RU" sz="2400" b="1" dirty="0">
                <a:solidFill>
                  <a:srgbClr val="FF0000"/>
                </a:solidFill>
                <a:latin typeface="Comic Sans MS" panose="030F0702030302020204" pitchFamily="66" charset="0"/>
              </a:rPr>
              <a:t>В Индии национальные напевы используются как профилактическое средство во многих больницах.</a:t>
            </a:r>
          </a:p>
          <a:p>
            <a:r>
              <a:rPr lang="en-US" sz="2400" b="1" dirty="0">
                <a:solidFill>
                  <a:srgbClr val="FF0000"/>
                </a:solidFill>
                <a:latin typeface="Comic Sans MS" panose="030F0702030302020204" pitchFamily="66" charset="0"/>
              </a:rPr>
              <a:t>    </a:t>
            </a:r>
            <a:r>
              <a:rPr lang="ru-RU" sz="2400" b="1" dirty="0">
                <a:solidFill>
                  <a:srgbClr val="FF0000"/>
                </a:solidFill>
                <a:latin typeface="Comic Sans MS" panose="030F0702030302020204" pitchFamily="66" charset="0"/>
              </a:rPr>
              <a:t>А в Мадрасе  есть специальный центр по подготовке врачей –        </a:t>
            </a:r>
            <a:r>
              <a:rPr lang="ru-RU" sz="2400" b="1" dirty="0" err="1">
                <a:solidFill>
                  <a:srgbClr val="FF0000"/>
                </a:solidFill>
                <a:latin typeface="Comic Sans MS" panose="030F0702030302020204" pitchFamily="66" charset="0"/>
              </a:rPr>
              <a:t>музыкотерапевтов</a:t>
            </a:r>
            <a:r>
              <a:rPr lang="ru-RU" sz="2400" b="1" dirty="0">
                <a:solidFill>
                  <a:srgbClr val="FF0000"/>
                </a:solidFill>
                <a:latin typeface="Comic Sans MS" panose="030F0702030302020204" pitchFamily="66" charset="0"/>
              </a:rPr>
              <a:t>.  Найдены музыкальные пьесы для лечения гипертонической болезни и некоторых психических заболеваний, перед которыми традиционная медицина зачастую бессильна.</a:t>
            </a:r>
          </a:p>
          <a:p>
            <a:r>
              <a:rPr lang="en-US" sz="2400" b="1" dirty="0">
                <a:solidFill>
                  <a:srgbClr val="FF0000"/>
                </a:solidFill>
                <a:latin typeface="Comic Sans MS" panose="030F0702030302020204" pitchFamily="66" charset="0"/>
              </a:rPr>
              <a:t>    </a:t>
            </a:r>
            <a:r>
              <a:rPr lang="ru-RU" sz="2400" b="1" dirty="0">
                <a:solidFill>
                  <a:srgbClr val="FF0000"/>
                </a:solidFill>
                <a:latin typeface="Comic Sans MS" panose="030F0702030302020204" pitchFamily="66" charset="0"/>
              </a:rPr>
              <a:t>В С-Петербурге успешно работает центр, в котором врачи-композиторы сочиняют для каждого больного  их </a:t>
            </a:r>
            <a:r>
              <a:rPr lang="en-US" sz="2400" b="1" dirty="0">
                <a:solidFill>
                  <a:srgbClr val="FF0000"/>
                </a:solidFill>
                <a:latin typeface="Comic Sans MS" panose="030F0702030302020204" pitchFamily="66" charset="0"/>
              </a:rPr>
              <a:t>«</a:t>
            </a:r>
            <a:r>
              <a:rPr lang="ru-RU" sz="2400" b="1" dirty="0">
                <a:solidFill>
                  <a:srgbClr val="FF0000"/>
                </a:solidFill>
                <a:latin typeface="Comic Sans MS" panose="030F0702030302020204" pitchFamily="66" charset="0"/>
              </a:rPr>
              <a:t>личную</a:t>
            </a:r>
            <a:r>
              <a:rPr lang="en-US" sz="2400" b="1" dirty="0">
                <a:solidFill>
                  <a:srgbClr val="FF0000"/>
                </a:solidFill>
                <a:latin typeface="Comic Sans MS" panose="030F0702030302020204" pitchFamily="66" charset="0"/>
              </a:rPr>
              <a:t>» </a:t>
            </a:r>
            <a:r>
              <a:rPr lang="ru-RU" sz="2400" b="1" dirty="0">
                <a:solidFill>
                  <a:srgbClr val="FF0000"/>
                </a:solidFill>
                <a:latin typeface="Comic Sans MS" panose="030F0702030302020204" pitchFamily="66" charset="0"/>
              </a:rPr>
              <a:t>музыку, излечивающую даже ДЦП и умственную отсталость. Большинство людей используют музыку просто интуитивно для поднятия настроения, работоспособности, улучшения самочувствия. И уж никакой отдых не обходится без музыки.</a:t>
            </a:r>
          </a:p>
        </p:txBody>
      </p:sp>
    </p:spTree>
    <p:extLst>
      <p:ext uri="{BB962C8B-B14F-4D97-AF65-F5344CB8AC3E}">
        <p14:creationId xmlns:p14="http://schemas.microsoft.com/office/powerpoint/2010/main" xmlns="" val="3567412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A6C8F957-5ED7-4544-8DAB-733C961B0877}"/>
              </a:ext>
            </a:extLst>
          </p:cNvPr>
          <p:cNvSpPr txBox="1"/>
          <p:nvPr/>
        </p:nvSpPr>
        <p:spPr>
          <a:xfrm>
            <a:off x="1" y="881271"/>
            <a:ext cx="12191999" cy="5324535"/>
          </a:xfrm>
          <a:prstGeom prst="rect">
            <a:avLst/>
          </a:prstGeom>
          <a:noFill/>
        </p:spPr>
        <p:txBody>
          <a:bodyPr wrap="square">
            <a:spAutoFit/>
          </a:bodyPr>
          <a:lstStyle/>
          <a:p>
            <a:r>
              <a:rPr lang="ru-RU" sz="2000" b="1" dirty="0">
                <a:solidFill>
                  <a:srgbClr val="FF0000"/>
                </a:solidFill>
                <a:latin typeface="Comic Sans MS" panose="030F0702030302020204" pitchFamily="66" charset="0"/>
              </a:rPr>
              <a:t>Западные учёные, проведя многочисленные исследования и эксперименты, пришли к убеждению: некоторые мелодии действительно обладают сильным терапевтическим эффектом. Самый большой эффект на пациентов оказывают мелодии  </a:t>
            </a:r>
            <a:r>
              <a:rPr lang="ru-RU" sz="2000" b="1" dirty="0" err="1">
                <a:solidFill>
                  <a:srgbClr val="FF0000"/>
                </a:solidFill>
                <a:latin typeface="Comic Sans MS" panose="030F0702030302020204" pitchFamily="66" charset="0"/>
              </a:rPr>
              <a:t>В.Моцарта</a:t>
            </a:r>
            <a:r>
              <a:rPr lang="ru-RU" sz="2000" b="1" dirty="0">
                <a:solidFill>
                  <a:srgbClr val="FF0000"/>
                </a:solidFill>
                <a:latin typeface="Comic Sans MS" panose="030F0702030302020204" pitchFamily="66" charset="0"/>
              </a:rPr>
              <a:t>.  Этот музыкальный феномен, до конца ещё необъяснённый и поэтому загадочный, так и назвали </a:t>
            </a:r>
            <a:r>
              <a:rPr lang="en-US" sz="2000" b="1" dirty="0">
                <a:solidFill>
                  <a:srgbClr val="FF0000"/>
                </a:solidFill>
                <a:latin typeface="Comic Sans MS" panose="030F0702030302020204" pitchFamily="66" charset="0"/>
              </a:rPr>
              <a:t>«</a:t>
            </a:r>
            <a:r>
              <a:rPr lang="ru-RU" sz="2000" b="1" dirty="0">
                <a:solidFill>
                  <a:srgbClr val="FF0000"/>
                </a:solidFill>
                <a:latin typeface="Comic Sans MS" panose="030F0702030302020204" pitchFamily="66" charset="0"/>
              </a:rPr>
              <a:t>Эффект Моцарта</a:t>
            </a:r>
            <a:r>
              <a:rPr lang="en-US" sz="2000" b="1" dirty="0">
                <a:solidFill>
                  <a:srgbClr val="FF0000"/>
                </a:solidFill>
                <a:latin typeface="Comic Sans MS" panose="030F0702030302020204" pitchFamily="66" charset="0"/>
              </a:rPr>
              <a:t>».</a:t>
            </a:r>
          </a:p>
          <a:p>
            <a:r>
              <a:rPr lang="en-US" sz="2000" b="1" dirty="0">
                <a:solidFill>
                  <a:srgbClr val="FF0000"/>
                </a:solidFill>
                <a:latin typeface="Comic Sans MS" panose="030F0702030302020204" pitchFamily="66" charset="0"/>
              </a:rPr>
              <a:t>     </a:t>
            </a:r>
            <a:r>
              <a:rPr lang="ru-RU" sz="2000" b="1" dirty="0">
                <a:solidFill>
                  <a:srgbClr val="FF0000"/>
                </a:solidFill>
                <a:latin typeface="Comic Sans MS" panose="030F0702030302020204" pitchFamily="66" charset="0"/>
              </a:rPr>
              <a:t>Один из исследователей </a:t>
            </a:r>
            <a:r>
              <a:rPr lang="en-US" sz="2000" b="1" dirty="0">
                <a:solidFill>
                  <a:srgbClr val="FF0000"/>
                </a:solidFill>
                <a:latin typeface="Comic Sans MS" panose="030F0702030302020204" pitchFamily="66" charset="0"/>
              </a:rPr>
              <a:t>«</a:t>
            </a:r>
            <a:r>
              <a:rPr lang="ru-RU" sz="2000" b="1" dirty="0">
                <a:solidFill>
                  <a:srgbClr val="FF0000"/>
                </a:solidFill>
                <a:latin typeface="Comic Sans MS" panose="030F0702030302020204" pitchFamily="66" charset="0"/>
              </a:rPr>
              <a:t>Эффекта Моцарта</a:t>
            </a:r>
            <a:r>
              <a:rPr lang="en-US" sz="2000" b="1" dirty="0">
                <a:solidFill>
                  <a:srgbClr val="FF0000"/>
                </a:solidFill>
                <a:latin typeface="Comic Sans MS" panose="030F0702030302020204" pitchFamily="66" charset="0"/>
              </a:rPr>
              <a:t>»,  </a:t>
            </a:r>
            <a:r>
              <a:rPr lang="ru-RU" sz="2000" b="1" dirty="0">
                <a:solidFill>
                  <a:srgbClr val="FF0000"/>
                </a:solidFill>
                <a:latin typeface="Comic Sans MS" panose="030F0702030302020204" pitchFamily="66" charset="0"/>
              </a:rPr>
              <a:t>доктор Гордон Шоу объясняет: вибрация звуков создаёт энергетические поля, заставляющие резонировать каждую клеточку нашего организма. Мы поглощаем</a:t>
            </a:r>
          </a:p>
          <a:p>
            <a:r>
              <a:rPr lang="en-US" sz="2000" b="1" dirty="0">
                <a:solidFill>
                  <a:srgbClr val="FF0000"/>
                </a:solidFill>
                <a:latin typeface="Comic Sans MS" panose="030F0702030302020204" pitchFamily="66" charset="0"/>
              </a:rPr>
              <a:t>«</a:t>
            </a:r>
            <a:r>
              <a:rPr lang="ru-RU" sz="2000" b="1" dirty="0">
                <a:solidFill>
                  <a:srgbClr val="FF0000"/>
                </a:solidFill>
                <a:latin typeface="Comic Sans MS" panose="030F0702030302020204" pitchFamily="66" charset="0"/>
              </a:rPr>
              <a:t>музыкальную</a:t>
            </a:r>
            <a:r>
              <a:rPr lang="en-US" sz="2000" b="1" dirty="0">
                <a:solidFill>
                  <a:srgbClr val="FF0000"/>
                </a:solidFill>
                <a:latin typeface="Comic Sans MS" panose="030F0702030302020204" pitchFamily="66" charset="0"/>
              </a:rPr>
              <a:t>» </a:t>
            </a:r>
            <a:r>
              <a:rPr lang="ru-RU" sz="2000" b="1" dirty="0">
                <a:solidFill>
                  <a:srgbClr val="FF0000"/>
                </a:solidFill>
                <a:latin typeface="Comic Sans MS" panose="030F0702030302020204" pitchFamily="66" charset="0"/>
              </a:rPr>
              <a:t>энергию, и она нормализует ритм нашего дыхания, пульс, артериальное давление, температуру, снимает мышечное напряжение. Поэтому правильно подобранная мелодия оказывает благоприятное воздействие на больных людей и ускоряет выздоровление.</a:t>
            </a:r>
          </a:p>
          <a:p>
            <a:r>
              <a:rPr lang="en-US" sz="2000" b="1" dirty="0">
                <a:solidFill>
                  <a:srgbClr val="FF0000"/>
                </a:solidFill>
                <a:latin typeface="Comic Sans MS" panose="030F0702030302020204" pitchFamily="66" charset="0"/>
              </a:rPr>
              <a:t>    </a:t>
            </a:r>
            <a:r>
              <a:rPr lang="ru-RU" sz="2000" b="1" dirty="0">
                <a:solidFill>
                  <a:srgbClr val="FF0000"/>
                </a:solidFill>
                <a:latin typeface="Comic Sans MS" panose="030F0702030302020204" pitchFamily="66" charset="0"/>
              </a:rPr>
              <a:t>В Канаде струнные квартеты Моцарта играют на городских площадях, чтобы упорядочить уличное движение и тем самым снизить количество ДТП.</a:t>
            </a:r>
          </a:p>
          <a:p>
            <a:r>
              <a:rPr lang="en-US" sz="2000" b="1" dirty="0">
                <a:solidFill>
                  <a:srgbClr val="FF0000"/>
                </a:solidFill>
                <a:latin typeface="Comic Sans MS" panose="030F0702030302020204" pitchFamily="66" charset="0"/>
              </a:rPr>
              <a:t>    </a:t>
            </a:r>
            <a:r>
              <a:rPr lang="ru-RU" sz="2000" b="1" dirty="0">
                <a:solidFill>
                  <a:srgbClr val="FF0000"/>
                </a:solidFill>
                <a:latin typeface="Comic Sans MS" panose="030F0702030302020204" pitchFamily="66" charset="0"/>
              </a:rPr>
              <a:t>Японцы  выяснили: когда музыка звучит в пекарне, тесто подходит в 10 раз быстрее</a:t>
            </a:r>
          </a:p>
          <a:p>
            <a:r>
              <a:rPr lang="en-US" sz="2000" b="1" dirty="0">
                <a:solidFill>
                  <a:srgbClr val="FF0000"/>
                </a:solidFill>
                <a:latin typeface="Comic Sans MS" panose="030F0702030302020204" pitchFamily="66" charset="0"/>
              </a:rPr>
              <a:t>   </a:t>
            </a:r>
            <a:r>
              <a:rPr lang="ru-RU" sz="2000" b="1" dirty="0">
                <a:solidFill>
                  <a:srgbClr val="FF0000"/>
                </a:solidFill>
                <a:latin typeface="Comic Sans MS" panose="030F0702030302020204" pitchFamily="66" charset="0"/>
              </a:rPr>
              <a:t>Замечено, что прослушав серенаду Моцарта, коровы давали вдвое больше молока.</a:t>
            </a:r>
          </a:p>
          <a:p>
            <a:r>
              <a:rPr lang="en-US" sz="2000" b="1" dirty="0">
                <a:solidFill>
                  <a:srgbClr val="FF0000"/>
                </a:solidFill>
                <a:latin typeface="Comic Sans MS" panose="030F0702030302020204" pitchFamily="66" charset="0"/>
              </a:rPr>
              <a:t>    </a:t>
            </a:r>
            <a:r>
              <a:rPr lang="ru-RU" sz="2000" b="1" dirty="0">
                <a:solidFill>
                  <a:srgbClr val="FF0000"/>
                </a:solidFill>
                <a:latin typeface="Comic Sans MS" panose="030F0702030302020204" pitchFamily="66" charset="0"/>
              </a:rPr>
              <a:t>Музыка должна быть обязательно полифонической, то есть многоголосой.</a:t>
            </a:r>
          </a:p>
        </p:txBody>
      </p:sp>
    </p:spTree>
    <p:extLst>
      <p:ext uri="{BB962C8B-B14F-4D97-AF65-F5344CB8AC3E}">
        <p14:creationId xmlns:p14="http://schemas.microsoft.com/office/powerpoint/2010/main" xmlns="" val="3563207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BBE5B299-70F8-470B-A453-3934A674A561}"/>
              </a:ext>
            </a:extLst>
          </p:cNvPr>
          <p:cNvSpPr txBox="1"/>
          <p:nvPr/>
        </p:nvSpPr>
        <p:spPr>
          <a:xfrm>
            <a:off x="0" y="381044"/>
            <a:ext cx="12191999" cy="6463308"/>
          </a:xfrm>
          <a:prstGeom prst="rect">
            <a:avLst/>
          </a:prstGeom>
          <a:noFill/>
        </p:spPr>
        <p:txBody>
          <a:bodyPr wrap="square">
            <a:spAutoFit/>
          </a:bodyPr>
          <a:lstStyle/>
          <a:p>
            <a:r>
              <a:rPr lang="ru-RU" sz="1800" b="1" i="1" dirty="0">
                <a:solidFill>
                  <a:srgbClr val="00B0F0"/>
                </a:solidFill>
                <a:latin typeface="Comic Sans MS" panose="030F0702030302020204" pitchFamily="66" charset="0"/>
              </a:rPr>
              <a:t>Для оздоровления организма  </a:t>
            </a:r>
            <a:r>
              <a:rPr lang="ru-RU" sz="1800" b="1" i="1" dirty="0" err="1">
                <a:solidFill>
                  <a:srgbClr val="00B0F0"/>
                </a:solidFill>
                <a:latin typeface="Comic Sans MS" panose="030F0702030302020204" pitchFamily="66" charset="0"/>
              </a:rPr>
              <a:t>музыкотерапевты</a:t>
            </a:r>
            <a:r>
              <a:rPr lang="ru-RU" sz="1800" b="1" i="1" dirty="0">
                <a:solidFill>
                  <a:srgbClr val="00B0F0"/>
                </a:solidFill>
                <a:latin typeface="Comic Sans MS" panose="030F0702030302020204" pitchFamily="66" charset="0"/>
              </a:rPr>
              <a:t>  советуют слушать:</a:t>
            </a:r>
          </a:p>
          <a:p>
            <a:r>
              <a:rPr lang="ru-RU" sz="1800" b="0" i="0" dirty="0">
                <a:solidFill>
                  <a:srgbClr val="C00000"/>
                </a:solidFill>
                <a:latin typeface="Comic Sans MS" panose="030F0702030302020204" pitchFamily="66" charset="0"/>
              </a:rPr>
              <a:t>Звон колоколов и колокольчиков.</a:t>
            </a:r>
          </a:p>
          <a:p>
            <a:r>
              <a:rPr lang="ru-RU" sz="1800" b="0" i="0" dirty="0" err="1">
                <a:solidFill>
                  <a:srgbClr val="C00000"/>
                </a:solidFill>
                <a:latin typeface="Comic Sans MS" panose="030F0702030302020204" pitchFamily="66" charset="0"/>
              </a:rPr>
              <a:t>М.Мусоргский</a:t>
            </a:r>
            <a:r>
              <a:rPr lang="ru-RU" sz="1800" b="0" i="0" dirty="0">
                <a:solidFill>
                  <a:srgbClr val="C00000"/>
                </a:solidFill>
                <a:latin typeface="Comic Sans MS" panose="030F0702030302020204" pitchFamily="66" charset="0"/>
              </a:rPr>
              <a:t>, опера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Борис Годунов</a:t>
            </a:r>
            <a:r>
              <a:rPr lang="en-US" sz="1800" b="0" i="0" dirty="0">
                <a:solidFill>
                  <a:srgbClr val="C00000"/>
                </a:solidFill>
                <a:latin typeface="Comic Sans MS" panose="030F0702030302020204" pitchFamily="66" charset="0"/>
              </a:rPr>
              <a:t>» - </a:t>
            </a:r>
            <a:r>
              <a:rPr lang="ru-RU" sz="1800" b="0" i="0" dirty="0">
                <a:solidFill>
                  <a:srgbClr val="C00000"/>
                </a:solidFill>
                <a:latin typeface="Comic Sans MS" panose="030F0702030302020204" pitchFamily="66" charset="0"/>
              </a:rPr>
              <a:t>сцена коронования.</a:t>
            </a:r>
          </a:p>
          <a:p>
            <a:r>
              <a:rPr lang="ru-RU" sz="1800" b="0" i="0" dirty="0" err="1">
                <a:solidFill>
                  <a:srgbClr val="C00000"/>
                </a:solidFill>
                <a:latin typeface="Comic Sans MS" panose="030F0702030302020204" pitchFamily="66" charset="0"/>
              </a:rPr>
              <a:t>С.Рахманинов</a:t>
            </a:r>
            <a:r>
              <a:rPr lang="ru-RU" sz="1800" b="0" i="0" dirty="0">
                <a:solidFill>
                  <a:srgbClr val="C00000"/>
                </a:solidFill>
                <a:latin typeface="Comic Sans MS" panose="030F0702030302020204" pitchFamily="66" charset="0"/>
              </a:rPr>
              <a:t>, 2-ой концерт.   Ростовские колокольные звоны.</a:t>
            </a:r>
          </a:p>
          <a:p>
            <a:r>
              <a:rPr lang="ru-RU" sz="1800" b="1" i="1" dirty="0">
                <a:solidFill>
                  <a:srgbClr val="00B0F0"/>
                </a:solidFill>
                <a:latin typeface="Comic Sans MS" panose="030F0702030302020204" pitchFamily="66" charset="0"/>
              </a:rPr>
              <a:t>При многих соматических заболевания, язве желудка, а также для положительного воздействия на психику</a:t>
            </a:r>
            <a:r>
              <a:rPr lang="ru-RU" sz="1800" b="0" i="1" dirty="0">
                <a:solidFill>
                  <a:srgbClr val="00B0F0"/>
                </a:solidFill>
                <a:latin typeface="Comic Sans MS" panose="030F0702030302020204" pitchFamily="66" charset="0"/>
              </a:rPr>
              <a:t>: </a:t>
            </a:r>
            <a:r>
              <a:rPr lang="ru-RU" sz="1800" b="0" i="0" dirty="0">
                <a:solidFill>
                  <a:srgbClr val="C00000"/>
                </a:solidFill>
                <a:latin typeface="Comic Sans MS" panose="030F0702030302020204" pitchFamily="66" charset="0"/>
              </a:rPr>
              <a:t>Произведения </a:t>
            </a:r>
            <a:r>
              <a:rPr lang="ru-RU" sz="1800" b="0" i="0" dirty="0" err="1">
                <a:solidFill>
                  <a:srgbClr val="C00000"/>
                </a:solidFill>
                <a:latin typeface="Comic Sans MS" panose="030F0702030302020204" pitchFamily="66" charset="0"/>
              </a:rPr>
              <a:t>В.Моцарта</a:t>
            </a:r>
            <a:r>
              <a:rPr lang="ru-RU" sz="1800" b="0" i="0" dirty="0">
                <a:solidFill>
                  <a:srgbClr val="C00000"/>
                </a:solidFill>
                <a:latin typeface="Comic Sans MS" panose="030F0702030302020204" pitchFamily="66" charset="0"/>
              </a:rPr>
              <a:t>.</a:t>
            </a:r>
            <a:endParaRPr lang="ru-RU" sz="1800" b="0" i="1" dirty="0">
              <a:solidFill>
                <a:srgbClr val="000000"/>
              </a:solidFill>
              <a:latin typeface="Comic Sans MS" panose="030F0702030302020204" pitchFamily="66" charset="0"/>
            </a:endParaRPr>
          </a:p>
          <a:p>
            <a:r>
              <a:rPr lang="ru-RU" sz="1800" b="1" i="1" dirty="0">
                <a:solidFill>
                  <a:srgbClr val="00B0F0"/>
                </a:solidFill>
                <a:latin typeface="Comic Sans MS" panose="030F0702030302020204" pitchFamily="66" charset="0"/>
              </a:rPr>
              <a:t>При язвенных болезнях желудка и гастрите</a:t>
            </a:r>
            <a:r>
              <a:rPr lang="ru-RU" sz="1800" b="0" i="1" dirty="0">
                <a:solidFill>
                  <a:srgbClr val="00B0F0"/>
                </a:solidFill>
                <a:latin typeface="Comic Sans MS" panose="030F0702030302020204" pitchFamily="66" charset="0"/>
              </a:rPr>
              <a:t> </a:t>
            </a:r>
            <a:r>
              <a:rPr lang="ru-RU" sz="1800" b="0" i="0" dirty="0">
                <a:solidFill>
                  <a:srgbClr val="000000"/>
                </a:solidFill>
                <a:latin typeface="Comic Sans MS" panose="030F0702030302020204" pitchFamily="66" charset="0"/>
              </a:rPr>
              <a:t>– </a:t>
            </a:r>
            <a:r>
              <a:rPr lang="ru-RU" sz="1800" b="0" i="0" dirty="0">
                <a:solidFill>
                  <a:srgbClr val="C00000"/>
                </a:solidFill>
                <a:latin typeface="Comic Sans MS" panose="030F0702030302020204" pitchFamily="66" charset="0"/>
              </a:rPr>
              <a:t>сонаты </a:t>
            </a:r>
            <a:r>
              <a:rPr lang="ru-RU" sz="1800" b="0" i="0" dirty="0" err="1">
                <a:solidFill>
                  <a:srgbClr val="C00000"/>
                </a:solidFill>
                <a:latin typeface="Comic Sans MS" panose="030F0702030302020204" pitchFamily="66" charset="0"/>
              </a:rPr>
              <a:t>Л.Бетховена</a:t>
            </a:r>
            <a:r>
              <a:rPr lang="ru-RU" sz="1800" b="0" i="0" dirty="0">
                <a:solidFill>
                  <a:srgbClr val="C00000"/>
                </a:solidFill>
                <a:latin typeface="Comic Sans MS" panose="030F0702030302020204" pitchFamily="66" charset="0"/>
              </a:rPr>
              <a:t>.</a:t>
            </a:r>
            <a:endParaRPr lang="ru-RU" sz="1800" b="0" i="0" dirty="0">
              <a:solidFill>
                <a:srgbClr val="000000"/>
              </a:solidFill>
              <a:latin typeface="Comic Sans MS" panose="030F0702030302020204" pitchFamily="66" charset="0"/>
            </a:endParaRPr>
          </a:p>
          <a:p>
            <a:r>
              <a:rPr lang="ru-RU" sz="1800" b="1" i="1" dirty="0">
                <a:solidFill>
                  <a:srgbClr val="00B0F0"/>
                </a:solidFill>
                <a:latin typeface="Comic Sans MS" panose="030F0702030302020204" pitchFamily="66" charset="0"/>
              </a:rPr>
              <a:t>Снимают раздражительность и нервные напряжения</a:t>
            </a:r>
            <a:r>
              <a:rPr lang="ru-RU" sz="1800" b="1" i="0" dirty="0">
                <a:solidFill>
                  <a:srgbClr val="00B0F0"/>
                </a:solidFill>
                <a:latin typeface="Comic Sans MS" panose="030F0702030302020204" pitchFamily="66" charset="0"/>
              </a:rPr>
              <a:t>:</a:t>
            </a:r>
          </a:p>
          <a:p>
            <a:r>
              <a:rPr lang="ru-RU" sz="1800" b="0" i="0" dirty="0" err="1">
                <a:solidFill>
                  <a:srgbClr val="C00000"/>
                </a:solidFill>
                <a:latin typeface="Comic Sans MS" panose="030F0702030302020204" pitchFamily="66" charset="0"/>
              </a:rPr>
              <a:t>Л.Бетховен</a:t>
            </a:r>
            <a:r>
              <a:rPr lang="ru-RU" sz="1800" b="0" i="0" dirty="0">
                <a:solidFill>
                  <a:srgbClr val="C00000"/>
                </a:solidFill>
                <a:latin typeface="Comic Sans MS" panose="030F0702030302020204" pitchFamily="66" charset="0"/>
              </a:rPr>
              <a:t>, Лунная соната. </a:t>
            </a:r>
            <a:r>
              <a:rPr lang="ru-RU" sz="1800" b="0" i="0" dirty="0" err="1">
                <a:solidFill>
                  <a:srgbClr val="C00000"/>
                </a:solidFill>
                <a:latin typeface="Comic Sans MS" panose="030F0702030302020204" pitchFamily="66" charset="0"/>
              </a:rPr>
              <a:t>П.И.Чайковский</a:t>
            </a:r>
            <a:r>
              <a:rPr lang="ru-RU" sz="1800" b="0" i="0" dirty="0">
                <a:solidFill>
                  <a:srgbClr val="C00000"/>
                </a:solidFill>
                <a:latin typeface="Comic Sans MS" panose="030F0702030302020204" pitchFamily="66" charset="0"/>
              </a:rPr>
              <a:t>, Времена года. </a:t>
            </a:r>
            <a:r>
              <a:rPr lang="ru-RU" sz="1800" b="0" i="0" dirty="0" err="1">
                <a:solidFill>
                  <a:srgbClr val="C00000"/>
                </a:solidFill>
                <a:latin typeface="Comic Sans MS" panose="030F0702030302020204" pitchFamily="66" charset="0"/>
              </a:rPr>
              <a:t>П.И.Чайковский</a:t>
            </a:r>
            <a:r>
              <a:rPr lang="ru-RU" sz="1800" b="0" i="0" dirty="0">
                <a:solidFill>
                  <a:srgbClr val="C00000"/>
                </a:solidFill>
                <a:latin typeface="Comic Sans MS" panose="030F0702030302020204" pitchFamily="66" charset="0"/>
              </a:rPr>
              <a:t>, Сентиментальный вальс. Песни </a:t>
            </a:r>
            <a:r>
              <a:rPr lang="ru-RU" sz="1800" b="0" i="0" dirty="0" err="1">
                <a:solidFill>
                  <a:srgbClr val="C00000"/>
                </a:solidFill>
                <a:latin typeface="Comic Sans MS" panose="030F0702030302020204" pitchFamily="66" charset="0"/>
              </a:rPr>
              <a:t>М.Таривердиева</a:t>
            </a:r>
            <a:r>
              <a:rPr lang="ru-RU" sz="1800" b="0" i="0" dirty="0">
                <a:solidFill>
                  <a:srgbClr val="C00000"/>
                </a:solidFill>
                <a:latin typeface="Comic Sans MS" panose="030F0702030302020204" pitchFamily="66" charset="0"/>
              </a:rPr>
              <a:t> и </a:t>
            </a:r>
            <a:r>
              <a:rPr lang="ru-RU" sz="1800" b="0" i="0" dirty="0" err="1">
                <a:solidFill>
                  <a:srgbClr val="C00000"/>
                </a:solidFill>
                <a:latin typeface="Comic Sans MS" panose="030F0702030302020204" pitchFamily="66" charset="0"/>
              </a:rPr>
              <a:t>А.Пахмутовой</a:t>
            </a:r>
            <a:r>
              <a:rPr lang="ru-RU" sz="1800" b="0" i="0" dirty="0">
                <a:solidFill>
                  <a:srgbClr val="C00000"/>
                </a:solidFill>
                <a:latin typeface="Comic Sans MS" panose="030F0702030302020204" pitchFamily="66" charset="0"/>
              </a:rPr>
              <a:t>.</a:t>
            </a:r>
          </a:p>
          <a:p>
            <a:r>
              <a:rPr lang="ru-RU" sz="1800" b="1" i="1" dirty="0">
                <a:solidFill>
                  <a:srgbClr val="00B0F0"/>
                </a:solidFill>
                <a:latin typeface="Comic Sans MS" panose="030F0702030302020204" pitchFamily="66" charset="0"/>
              </a:rPr>
              <a:t>Полное расслабление</a:t>
            </a:r>
          </a:p>
          <a:p>
            <a:r>
              <a:rPr lang="ru-RU" sz="1800" b="0" i="0" dirty="0" err="1">
                <a:solidFill>
                  <a:srgbClr val="C00000"/>
                </a:solidFill>
                <a:latin typeface="Comic Sans MS" panose="030F0702030302020204" pitchFamily="66" charset="0"/>
              </a:rPr>
              <a:t>Д.Шостакович</a:t>
            </a:r>
            <a:r>
              <a:rPr lang="ru-RU" sz="1800" b="0" i="0" dirty="0">
                <a:solidFill>
                  <a:srgbClr val="C00000"/>
                </a:solidFill>
                <a:latin typeface="Comic Sans MS" panose="030F0702030302020204" pitchFamily="66" charset="0"/>
              </a:rPr>
              <a:t>,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Вальс</a:t>
            </a:r>
            <a:r>
              <a:rPr lang="en-US" sz="1800" b="0" i="0" dirty="0">
                <a:solidFill>
                  <a:srgbClr val="C00000"/>
                </a:solidFill>
                <a:latin typeface="Comic Sans MS" panose="030F0702030302020204" pitchFamily="66" charset="0"/>
              </a:rPr>
              <a:t>» </a:t>
            </a:r>
            <a:r>
              <a:rPr lang="ru-RU" sz="1800" b="0" i="0" dirty="0">
                <a:solidFill>
                  <a:srgbClr val="C00000"/>
                </a:solidFill>
                <a:latin typeface="Comic Sans MS" panose="030F0702030302020204" pitchFamily="66" charset="0"/>
              </a:rPr>
              <a:t>к к/ф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Овод</a:t>
            </a:r>
            <a:r>
              <a:rPr lang="en-US" sz="1800" b="0" i="0" dirty="0">
                <a:solidFill>
                  <a:srgbClr val="C00000"/>
                </a:solidFill>
                <a:latin typeface="Comic Sans MS" panose="030F0702030302020204" pitchFamily="66" charset="0"/>
              </a:rPr>
              <a:t>», </a:t>
            </a:r>
            <a:r>
              <a:rPr lang="ru-RU" sz="1800" b="0" i="0" dirty="0" err="1">
                <a:solidFill>
                  <a:srgbClr val="C00000"/>
                </a:solidFill>
                <a:latin typeface="Comic Sans MS" panose="030F0702030302020204" pitchFamily="66" charset="0"/>
              </a:rPr>
              <a:t>Г.Свиридов</a:t>
            </a:r>
            <a:r>
              <a:rPr lang="ru-RU" sz="1800" b="0" i="0" dirty="0">
                <a:solidFill>
                  <a:srgbClr val="C00000"/>
                </a:solidFill>
                <a:latin typeface="Comic Sans MS" panose="030F0702030302020204" pitchFamily="66" charset="0"/>
              </a:rPr>
              <a:t>,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Романс</a:t>
            </a:r>
            <a:r>
              <a:rPr lang="en-US" sz="1800" b="0" i="0" dirty="0">
                <a:solidFill>
                  <a:srgbClr val="C00000"/>
                </a:solidFill>
                <a:latin typeface="Comic Sans MS" panose="030F0702030302020204" pitchFamily="66" charset="0"/>
              </a:rPr>
              <a:t>» </a:t>
            </a:r>
            <a:r>
              <a:rPr lang="ru-RU" sz="1800" b="0" i="0" dirty="0">
                <a:solidFill>
                  <a:srgbClr val="C00000"/>
                </a:solidFill>
                <a:latin typeface="Comic Sans MS" panose="030F0702030302020204" pitchFamily="66" charset="0"/>
              </a:rPr>
              <a:t>к повести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Метель</a:t>
            </a:r>
            <a:r>
              <a:rPr lang="en-US" sz="1800" b="0" i="0" dirty="0">
                <a:solidFill>
                  <a:prstClr val="black"/>
                </a:solidFill>
                <a:latin typeface="Comic Sans MS" panose="030F0702030302020204" pitchFamily="66" charset="0"/>
              </a:rPr>
              <a:t>»</a:t>
            </a:r>
            <a:endParaRPr lang="en-US" sz="1800" b="0" i="0" dirty="0">
              <a:solidFill>
                <a:srgbClr val="000000"/>
              </a:solidFill>
              <a:latin typeface="Comic Sans MS" panose="030F0702030302020204" pitchFamily="66" charset="0"/>
            </a:endParaRPr>
          </a:p>
          <a:p>
            <a:r>
              <a:rPr lang="ru-RU" sz="1800" b="1" i="1" dirty="0">
                <a:solidFill>
                  <a:srgbClr val="00B0F0"/>
                </a:solidFill>
                <a:latin typeface="Comic Sans MS" panose="030F0702030302020204" pitchFamily="66" charset="0"/>
              </a:rPr>
              <a:t>Снимают зажатость, заторможенность, повышают творческий импульс: </a:t>
            </a:r>
            <a:r>
              <a:rPr lang="ru-RU" sz="1800" b="0" i="0" dirty="0" err="1">
                <a:solidFill>
                  <a:srgbClr val="C00000"/>
                </a:solidFill>
                <a:latin typeface="Comic Sans MS" panose="030F0702030302020204" pitchFamily="66" charset="0"/>
              </a:rPr>
              <a:t>И.Дунаевский</a:t>
            </a:r>
            <a:r>
              <a:rPr lang="ru-RU" sz="1800" b="0" i="0" dirty="0">
                <a:solidFill>
                  <a:srgbClr val="C00000"/>
                </a:solidFill>
                <a:latin typeface="Comic Sans MS" panose="030F0702030302020204" pitchFamily="66" charset="0"/>
              </a:rPr>
              <a:t>,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Марш</a:t>
            </a:r>
            <a:r>
              <a:rPr lang="en-US" sz="1800" b="0" i="0" dirty="0">
                <a:solidFill>
                  <a:srgbClr val="C00000"/>
                </a:solidFill>
                <a:latin typeface="Comic Sans MS" panose="030F0702030302020204" pitchFamily="66" charset="0"/>
              </a:rPr>
              <a:t>» </a:t>
            </a:r>
            <a:r>
              <a:rPr lang="ru-RU" sz="1800" b="0" i="0" dirty="0">
                <a:solidFill>
                  <a:srgbClr val="C00000"/>
                </a:solidFill>
                <a:latin typeface="Comic Sans MS" panose="030F0702030302020204" pitchFamily="66" charset="0"/>
              </a:rPr>
              <a:t>к к/ф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Цирк</a:t>
            </a:r>
            <a:r>
              <a:rPr lang="en-US" sz="1800" b="0" i="0" dirty="0">
                <a:solidFill>
                  <a:srgbClr val="C00000"/>
                </a:solidFill>
                <a:latin typeface="Comic Sans MS" panose="030F0702030302020204" pitchFamily="66" charset="0"/>
              </a:rPr>
              <a:t>».</a:t>
            </a:r>
            <a:r>
              <a:rPr lang="en-US" sz="1800" b="1" i="1" dirty="0">
                <a:solidFill>
                  <a:srgbClr val="C00000"/>
                </a:solidFill>
                <a:latin typeface="Comic Sans MS" panose="030F0702030302020204" pitchFamily="66" charset="0"/>
              </a:rPr>
              <a:t> </a:t>
            </a:r>
            <a:r>
              <a:rPr lang="ru-RU" sz="1800" b="0" i="0" dirty="0" err="1">
                <a:solidFill>
                  <a:srgbClr val="C00000"/>
                </a:solidFill>
                <a:latin typeface="Comic Sans MS" panose="030F0702030302020204" pitchFamily="66" charset="0"/>
              </a:rPr>
              <a:t>А.Хачатурян</a:t>
            </a:r>
            <a:r>
              <a:rPr lang="ru-RU" sz="1800" b="0" i="0" dirty="0">
                <a:solidFill>
                  <a:srgbClr val="C00000"/>
                </a:solidFill>
                <a:latin typeface="Comic Sans MS" panose="030F0702030302020204" pitchFamily="66" charset="0"/>
              </a:rPr>
              <a:t>,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Танец с саблями</a:t>
            </a:r>
            <a:r>
              <a:rPr lang="en-US" sz="1800" b="0" i="0" dirty="0">
                <a:solidFill>
                  <a:srgbClr val="C00000"/>
                </a:solidFill>
                <a:latin typeface="Comic Sans MS" panose="030F0702030302020204" pitchFamily="66" charset="0"/>
              </a:rPr>
              <a:t>».</a:t>
            </a:r>
            <a:endParaRPr lang="en-US" sz="1800" b="1" i="1" dirty="0">
              <a:solidFill>
                <a:srgbClr val="000000"/>
              </a:solidFill>
              <a:latin typeface="Comic Sans MS" panose="030F0702030302020204" pitchFamily="66" charset="0"/>
            </a:endParaRPr>
          </a:p>
          <a:p>
            <a:r>
              <a:rPr lang="ru-RU" sz="1800" b="1" i="1" dirty="0">
                <a:solidFill>
                  <a:srgbClr val="00B0F0"/>
                </a:solidFill>
                <a:latin typeface="Comic Sans MS" panose="030F0702030302020204" pitchFamily="66" charset="0"/>
              </a:rPr>
              <a:t>Поднимает давление:   </a:t>
            </a:r>
            <a:r>
              <a:rPr lang="ru-RU" sz="1800" b="0" i="0" dirty="0">
                <a:solidFill>
                  <a:srgbClr val="C00000"/>
                </a:solidFill>
                <a:latin typeface="Comic Sans MS" panose="030F0702030302020204" pitchFamily="66" charset="0"/>
              </a:rPr>
              <a:t>Мендельсон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Свадебный марш</a:t>
            </a:r>
            <a:r>
              <a:rPr lang="en-US" sz="1800" b="0" i="0" dirty="0">
                <a:solidFill>
                  <a:srgbClr val="C00000"/>
                </a:solidFill>
                <a:latin typeface="Comic Sans MS" panose="030F0702030302020204" pitchFamily="66" charset="0"/>
              </a:rPr>
              <a:t>»</a:t>
            </a:r>
            <a:endParaRPr lang="en-US" sz="1800" b="1" i="1" dirty="0">
              <a:solidFill>
                <a:srgbClr val="000000"/>
              </a:solidFill>
              <a:latin typeface="Comic Sans MS" panose="030F0702030302020204" pitchFamily="66" charset="0"/>
            </a:endParaRPr>
          </a:p>
          <a:p>
            <a:r>
              <a:rPr lang="ru-RU" sz="1800" b="1" i="1" dirty="0">
                <a:solidFill>
                  <a:srgbClr val="00B0F0"/>
                </a:solidFill>
                <a:latin typeface="Comic Sans MS" panose="030F0702030302020204" pitchFamily="66" charset="0"/>
              </a:rPr>
              <a:t>Снижает давление:  </a:t>
            </a:r>
            <a:r>
              <a:rPr lang="ru-RU" sz="1800" b="0" i="0" dirty="0" err="1">
                <a:solidFill>
                  <a:srgbClr val="C00000"/>
                </a:solidFill>
                <a:latin typeface="Comic Sans MS" panose="030F0702030302020204" pitchFamily="66" charset="0"/>
              </a:rPr>
              <a:t>П.И.Чайковский</a:t>
            </a:r>
            <a:r>
              <a:rPr lang="ru-RU" sz="1800" b="0" i="0" dirty="0">
                <a:solidFill>
                  <a:srgbClr val="C00000"/>
                </a:solidFill>
                <a:latin typeface="Comic Sans MS" panose="030F0702030302020204" pitchFamily="66" charset="0"/>
              </a:rPr>
              <a:t>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Лебединое озеро</a:t>
            </a:r>
            <a:r>
              <a:rPr lang="en-US" sz="1800" b="0" i="0" dirty="0">
                <a:solidFill>
                  <a:srgbClr val="C00000"/>
                </a:solidFill>
                <a:latin typeface="Comic Sans MS" panose="030F0702030302020204" pitchFamily="66" charset="0"/>
              </a:rPr>
              <a:t>»</a:t>
            </a:r>
            <a:endParaRPr lang="en-US" sz="1800" b="1" i="1" dirty="0">
              <a:solidFill>
                <a:srgbClr val="C00000"/>
              </a:solidFill>
              <a:latin typeface="Comic Sans MS" panose="030F0702030302020204" pitchFamily="66" charset="0"/>
            </a:endParaRPr>
          </a:p>
          <a:p>
            <a:r>
              <a:rPr lang="ru-RU" sz="1800" b="0" i="0" dirty="0" err="1">
                <a:solidFill>
                  <a:srgbClr val="C00000"/>
                </a:solidFill>
                <a:latin typeface="Comic Sans MS" panose="030F0702030302020204" pitchFamily="66" charset="0"/>
              </a:rPr>
              <a:t>Э.Григ</a:t>
            </a:r>
            <a:r>
              <a:rPr lang="ru-RU" sz="1800" b="0" i="0" dirty="0">
                <a:solidFill>
                  <a:srgbClr val="C00000"/>
                </a:solidFill>
                <a:latin typeface="Comic Sans MS" panose="030F0702030302020204" pitchFamily="66" charset="0"/>
              </a:rPr>
              <a:t>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Пер </a:t>
            </a:r>
            <a:r>
              <a:rPr lang="ru-RU" sz="1800" b="0" i="0" dirty="0" err="1">
                <a:solidFill>
                  <a:srgbClr val="C00000"/>
                </a:solidFill>
                <a:latin typeface="Comic Sans MS" panose="030F0702030302020204" pitchFamily="66" charset="0"/>
              </a:rPr>
              <a:t>Гюнт</a:t>
            </a:r>
            <a:r>
              <a:rPr lang="en-US" sz="1800" b="0" i="0" dirty="0">
                <a:solidFill>
                  <a:srgbClr val="C00000"/>
                </a:solidFill>
                <a:latin typeface="Comic Sans MS" panose="030F0702030302020204" pitchFamily="66" charset="0"/>
              </a:rPr>
              <a:t>».</a:t>
            </a:r>
            <a:endParaRPr lang="en-US" sz="1800" b="0" i="0" dirty="0">
              <a:solidFill>
                <a:srgbClr val="000000"/>
              </a:solidFill>
              <a:latin typeface="Comic Sans MS" panose="030F0702030302020204" pitchFamily="66" charset="0"/>
            </a:endParaRPr>
          </a:p>
          <a:p>
            <a:r>
              <a:rPr lang="ru-RU" sz="1800" b="1" i="1" dirty="0">
                <a:solidFill>
                  <a:srgbClr val="00B0F0"/>
                </a:solidFill>
                <a:latin typeface="Comic Sans MS" panose="030F0702030302020204" pitchFamily="66" charset="0"/>
              </a:rPr>
              <a:t>Тонизирующее, бодрящее действие:   </a:t>
            </a:r>
            <a:r>
              <a:rPr lang="ru-RU" sz="1800" b="0" i="0" dirty="0">
                <a:solidFill>
                  <a:srgbClr val="C00000"/>
                </a:solidFill>
                <a:latin typeface="Comic Sans MS" panose="030F0702030302020204" pitchFamily="66" charset="0"/>
              </a:rPr>
              <a:t>Брамс,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Венгерский танец</a:t>
            </a:r>
            <a:r>
              <a:rPr lang="en-US" sz="1800" b="0" i="0" dirty="0">
                <a:solidFill>
                  <a:srgbClr val="C00000"/>
                </a:solidFill>
                <a:latin typeface="Comic Sans MS" panose="030F0702030302020204" pitchFamily="66" charset="0"/>
              </a:rPr>
              <a:t>».</a:t>
            </a:r>
            <a:endParaRPr lang="en-US" sz="1800" b="1" i="1" dirty="0">
              <a:solidFill>
                <a:srgbClr val="C00000"/>
              </a:solidFill>
              <a:latin typeface="Comic Sans MS" panose="030F0702030302020204" pitchFamily="66" charset="0"/>
            </a:endParaRPr>
          </a:p>
          <a:p>
            <a:r>
              <a:rPr lang="ru-RU" sz="1800" b="0" i="0" dirty="0">
                <a:solidFill>
                  <a:srgbClr val="C00000"/>
                </a:solidFill>
                <a:latin typeface="Comic Sans MS" panose="030F0702030302020204" pitchFamily="66" charset="0"/>
              </a:rPr>
              <a:t>Монти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Чардаш</a:t>
            </a:r>
            <a:r>
              <a:rPr lang="en-US" sz="1800" b="0" i="0" dirty="0">
                <a:solidFill>
                  <a:srgbClr val="C00000"/>
                </a:solidFill>
                <a:latin typeface="Comic Sans MS" panose="030F0702030302020204" pitchFamily="66" charset="0"/>
              </a:rPr>
              <a:t>».</a:t>
            </a:r>
          </a:p>
          <a:p>
            <a:r>
              <a:rPr lang="ru-RU" sz="1800" b="1" i="1" dirty="0">
                <a:solidFill>
                  <a:srgbClr val="00B0F0"/>
                </a:solidFill>
                <a:latin typeface="Comic Sans MS" panose="030F0702030302020204" pitchFamily="66" charset="0"/>
              </a:rPr>
              <a:t>Снимает головную боль:  </a:t>
            </a:r>
            <a:r>
              <a:rPr lang="ru-RU" sz="1800" b="0" i="0" dirty="0">
                <a:solidFill>
                  <a:srgbClr val="C00000"/>
                </a:solidFill>
                <a:latin typeface="Comic Sans MS" panose="030F0702030302020204" pitchFamily="66" charset="0"/>
              </a:rPr>
              <a:t>Огинский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Полонез</a:t>
            </a:r>
            <a:r>
              <a:rPr lang="en-US" sz="1800" b="0" i="0" dirty="0">
                <a:solidFill>
                  <a:srgbClr val="C00000"/>
                </a:solidFill>
                <a:latin typeface="Comic Sans MS" panose="030F0702030302020204" pitchFamily="66" charset="0"/>
              </a:rPr>
              <a:t>»,</a:t>
            </a:r>
            <a:endParaRPr lang="en-US" sz="1800" b="1" i="1" dirty="0">
              <a:solidFill>
                <a:srgbClr val="C00000"/>
              </a:solidFill>
              <a:latin typeface="Comic Sans MS" panose="030F0702030302020204" pitchFamily="66" charset="0"/>
            </a:endParaRPr>
          </a:p>
          <a:p>
            <a:r>
              <a:rPr lang="ru-RU" sz="1800" b="0" i="0" dirty="0" err="1">
                <a:solidFill>
                  <a:srgbClr val="C00000"/>
                </a:solidFill>
                <a:latin typeface="Comic Sans MS" panose="030F0702030302020204" pitchFamily="66" charset="0"/>
              </a:rPr>
              <a:t>Л.Бетховен</a:t>
            </a:r>
            <a:r>
              <a:rPr lang="ru-RU" sz="1800" b="0" i="0" dirty="0">
                <a:solidFill>
                  <a:srgbClr val="C00000"/>
                </a:solidFill>
                <a:latin typeface="Comic Sans MS" panose="030F0702030302020204" pitchFamily="66" charset="0"/>
              </a:rPr>
              <a:t>, </a:t>
            </a:r>
            <a:r>
              <a:rPr lang="en-US" sz="1800" b="0" i="0" dirty="0">
                <a:solidFill>
                  <a:srgbClr val="C00000"/>
                </a:solidFill>
                <a:latin typeface="Comic Sans MS" panose="030F0702030302020204" pitchFamily="66" charset="0"/>
              </a:rPr>
              <a:t>«</a:t>
            </a:r>
            <a:r>
              <a:rPr lang="ru-RU" sz="1800" b="0" i="0" dirty="0">
                <a:solidFill>
                  <a:srgbClr val="C00000"/>
                </a:solidFill>
                <a:latin typeface="Comic Sans MS" panose="030F0702030302020204" pitchFamily="66" charset="0"/>
              </a:rPr>
              <a:t>К Элизе</a:t>
            </a:r>
            <a:r>
              <a:rPr lang="en-US" sz="1800" b="0" i="0" dirty="0">
                <a:solidFill>
                  <a:srgbClr val="C00000"/>
                </a:solidFill>
                <a:latin typeface="Comic Sans MS" panose="030F0702030302020204" pitchFamily="66" charset="0"/>
              </a:rPr>
              <a:t>»</a:t>
            </a:r>
          </a:p>
          <a:p>
            <a:r>
              <a:rPr lang="ru-RU" sz="1800" b="1" i="0" dirty="0">
                <a:solidFill>
                  <a:srgbClr val="7030A0"/>
                </a:solidFill>
                <a:latin typeface="Comic Sans MS" panose="030F0702030302020204" pitchFamily="66" charset="0"/>
              </a:rPr>
              <a:t>Приятного прослушивания  </a:t>
            </a:r>
          </a:p>
          <a:p>
            <a:r>
              <a:rPr lang="ru-RU" sz="1800" b="1" i="0" dirty="0">
                <a:solidFill>
                  <a:srgbClr val="7030A0"/>
                </a:solidFill>
                <a:latin typeface="Comic Sans MS" panose="030F0702030302020204" pitchFamily="66" charset="0"/>
              </a:rPr>
              <a:t>для Вашего здоровья!</a:t>
            </a:r>
            <a:endParaRPr lang="ru-RU" sz="1800" b="0" i="0"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xmlns="" val="753939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AC4B8123-CD29-467C-9872-F91009380565}"/>
              </a:ext>
            </a:extLst>
          </p:cNvPr>
          <p:cNvSpPr txBox="1"/>
          <p:nvPr/>
        </p:nvSpPr>
        <p:spPr>
          <a:xfrm>
            <a:off x="109182" y="217942"/>
            <a:ext cx="7902054" cy="461665"/>
          </a:xfrm>
          <a:prstGeom prst="rect">
            <a:avLst/>
          </a:prstGeom>
          <a:noFill/>
        </p:spPr>
        <p:txBody>
          <a:bodyPr wrap="square">
            <a:spAutoFit/>
          </a:bodyPr>
          <a:lstStyle/>
          <a:p>
            <a:r>
              <a:rPr lang="en-US" sz="2400" b="1" dirty="0">
                <a:solidFill>
                  <a:srgbClr val="CC0099"/>
                </a:solidFill>
                <a:latin typeface="Comic Sans MS" panose="030F0702030302020204" pitchFamily="66" charset="0"/>
              </a:rPr>
              <a:t>«</a:t>
            </a:r>
            <a:r>
              <a:rPr lang="ru-RU" sz="2400" b="1" dirty="0">
                <a:solidFill>
                  <a:srgbClr val="CC0099"/>
                </a:solidFill>
                <a:latin typeface="Comic Sans MS" panose="030F0702030302020204" pitchFamily="66" charset="0"/>
              </a:rPr>
              <a:t>Пение - уникальная дыхательная гимнастика</a:t>
            </a:r>
            <a:r>
              <a:rPr lang="en-US" sz="2400" b="1" dirty="0">
                <a:solidFill>
                  <a:srgbClr val="CC0099"/>
                </a:solidFill>
                <a:latin typeface="Comic Sans MS" panose="030F0702030302020204" pitchFamily="66" charset="0"/>
              </a:rPr>
              <a:t>».</a:t>
            </a:r>
            <a:r>
              <a:rPr lang="en-US" sz="2400" b="1" dirty="0">
                <a:solidFill>
                  <a:prstClr val="black"/>
                </a:solidFill>
                <a:latin typeface="Comic Sans MS" panose="030F0702030302020204" pitchFamily="66" charset="0"/>
              </a:rPr>
              <a:t> </a:t>
            </a:r>
            <a:endParaRPr lang="ru-RU" sz="2400" dirty="0"/>
          </a:p>
        </p:txBody>
      </p:sp>
      <p:sp>
        <p:nvSpPr>
          <p:cNvPr id="6" name="TextBox 5">
            <a:extLst>
              <a:ext uri="{FF2B5EF4-FFF2-40B4-BE49-F238E27FC236}">
                <a16:creationId xmlns:a16="http://schemas.microsoft.com/office/drawing/2014/main" xmlns="" id="{7619E452-D94E-4B09-8940-56463C79370C}"/>
              </a:ext>
            </a:extLst>
          </p:cNvPr>
          <p:cNvSpPr txBox="1"/>
          <p:nvPr/>
        </p:nvSpPr>
        <p:spPr>
          <a:xfrm>
            <a:off x="109182" y="951718"/>
            <a:ext cx="12192000" cy="5262979"/>
          </a:xfrm>
          <a:prstGeom prst="rect">
            <a:avLst/>
          </a:prstGeom>
          <a:noFill/>
        </p:spPr>
        <p:txBody>
          <a:bodyPr wrap="square">
            <a:spAutoFit/>
          </a:bodyPr>
          <a:lstStyle/>
          <a:p>
            <a:pPr algn="just"/>
            <a:r>
              <a:rPr lang="ru-RU" sz="2400" dirty="0">
                <a:solidFill>
                  <a:srgbClr val="00B050"/>
                </a:solidFill>
                <a:latin typeface="Comic Sans MS" panose="030F0702030302020204" pitchFamily="66" charset="0"/>
              </a:rPr>
              <a:t>Задумывались ли вы над тем, как вы дышите? Часто ли вы прислушиваетесь к своему дыханию? И если мы взрослые люди не задумываемся над этим вопросом, то маленький человечек и вовсе не проявляет никакого интереса к своему дыханию. Если у ребенка ослабленное дыхание, то оно не дает ему полностью проговаривать фразы, правильно строить предложения, даже петь песни – приходится вдыхать воздух чаще.</a:t>
            </a:r>
          </a:p>
          <a:p>
            <a:pPr algn="just"/>
            <a:r>
              <a:rPr lang="ru-RU" sz="2400" dirty="0">
                <a:solidFill>
                  <a:srgbClr val="00B050"/>
                </a:solidFill>
                <a:latin typeface="Comic Sans MS" panose="030F0702030302020204" pitchFamily="66" charset="0"/>
              </a:rPr>
              <a:t>Дети любят петь и охотно поют. Пение положительно влияет на здоровье и развитие ребенка: активизирует умственные способности, развивает эстетическое и нравственное представление, слух, память, речь, чувство ритма, внимание, мышление, укрепляет лёгкие и весь дыхательный аппарат. При соблюдении гигиенических условий, то есть при проведении занятия в проветренном  чистом помещении, пение способствует развитию и укреплению лёгких и всего голосового аппарата. По мнению врачей, пение является лучшей формой дыхательной гимнастики. </a:t>
            </a:r>
          </a:p>
        </p:txBody>
      </p:sp>
    </p:spTree>
    <p:extLst>
      <p:ext uri="{BB962C8B-B14F-4D97-AF65-F5344CB8AC3E}">
        <p14:creationId xmlns:p14="http://schemas.microsoft.com/office/powerpoint/2010/main" xmlns="" val="1186611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CE888F40-0F64-46A2-B31B-23851537A363}"/>
              </a:ext>
            </a:extLst>
          </p:cNvPr>
          <p:cNvSpPr txBox="1"/>
          <p:nvPr/>
        </p:nvSpPr>
        <p:spPr>
          <a:xfrm>
            <a:off x="0" y="982176"/>
            <a:ext cx="12192000" cy="4893647"/>
          </a:xfrm>
          <a:prstGeom prst="rect">
            <a:avLst/>
          </a:prstGeom>
          <a:noFill/>
        </p:spPr>
        <p:txBody>
          <a:bodyPr wrap="square">
            <a:spAutoFit/>
          </a:bodyPr>
          <a:lstStyle/>
          <a:p>
            <a:pPr algn="just"/>
            <a:r>
              <a:rPr lang="ru-RU" sz="2400" dirty="0">
                <a:solidFill>
                  <a:srgbClr val="00B050"/>
                </a:solidFill>
                <a:latin typeface="Comic Sans MS" panose="030F0702030302020204" pitchFamily="66" charset="0"/>
              </a:rPr>
              <a:t>Искусство пения – это и есть, прежде всего, правильное дыхание, которое и является одним из важнейших факторов здоровой жизни.   Давно известно, что пение является одним из лучших дыхательных упражнений: тренируется дыхательная мускулатура, диафрагмальное дыхание, улучшается дренаж бронхов, увеличивается жизненная емкость легких.  </a:t>
            </a:r>
            <a:endParaRPr lang="ru-RU" sz="2400" b="1" dirty="0">
              <a:solidFill>
                <a:srgbClr val="00B050"/>
              </a:solidFill>
              <a:latin typeface="Comic Sans MS" panose="030F0702030302020204" pitchFamily="66" charset="0"/>
            </a:endParaRPr>
          </a:p>
          <a:p>
            <a:pPr algn="just"/>
            <a:r>
              <a:rPr lang="ru-RU" sz="2400" b="0" dirty="0">
                <a:solidFill>
                  <a:srgbClr val="00B050"/>
                </a:solidFill>
                <a:latin typeface="Comic Sans MS" panose="030F0702030302020204" pitchFamily="66" charset="0"/>
              </a:rPr>
              <a:t>Пение с предшествующей дыхательной гимнастикой оказывает на детей психотерапевтическое и даже лечебное воздействие: положительно влияет на обменные процессы, способствуют восстановлению центральной нервной системы. улучшает дренажную функцию бронхов, восстанавливает нарушенное носовое дыхание, исправляет развившиеся в процессе заболеваний различные деформации грудной клетки и позвоночника.</a:t>
            </a:r>
            <a:endParaRPr lang="ru-RU" sz="2400" b="1" dirty="0">
              <a:solidFill>
                <a:srgbClr val="00B050"/>
              </a:solidFill>
              <a:latin typeface="Comic Sans MS" panose="030F0702030302020204" pitchFamily="66" charset="0"/>
            </a:endParaRPr>
          </a:p>
          <a:p>
            <a:pPr algn="just"/>
            <a:r>
              <a:rPr lang="ru-RU" sz="2400" b="0" dirty="0">
                <a:solidFill>
                  <a:srgbClr val="00B050"/>
                </a:solidFill>
                <a:latin typeface="Comic Sans MS" panose="030F0702030302020204" pitchFamily="66" charset="0"/>
              </a:rPr>
              <a:t>Основные правила при выполнении дыхательной гимнастики:</a:t>
            </a:r>
            <a:r>
              <a:rPr lang="ru-RU" sz="2400" b="1" dirty="0">
                <a:solidFill>
                  <a:srgbClr val="00B050"/>
                </a:solidFill>
                <a:latin typeface="Comic Sans MS" panose="030F0702030302020204" pitchFamily="66" charset="0"/>
              </a:rPr>
              <a:t> </a:t>
            </a:r>
            <a:r>
              <a:rPr lang="ru-RU" sz="2400" b="0" dirty="0">
                <a:solidFill>
                  <a:srgbClr val="00B050"/>
                </a:solidFill>
                <a:latin typeface="Comic Sans MS" panose="030F0702030302020204" pitchFamily="66" charset="0"/>
              </a:rPr>
              <a:t>вдох через нос - плечи не поднимать; - выдох должен быть длительным и плавным. </a:t>
            </a:r>
            <a:endParaRPr lang="ru-RU" sz="2400" b="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xmlns="" val="3092505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4DE32402-FFAB-4023-B457-A873121FC45C}"/>
              </a:ext>
            </a:extLst>
          </p:cNvPr>
          <p:cNvSpPr txBox="1"/>
          <p:nvPr/>
        </p:nvSpPr>
        <p:spPr>
          <a:xfrm>
            <a:off x="1636595" y="240804"/>
            <a:ext cx="8694760" cy="6617196"/>
          </a:xfrm>
          <a:prstGeom prst="rect">
            <a:avLst/>
          </a:prstGeom>
          <a:noFill/>
        </p:spPr>
        <p:txBody>
          <a:bodyPr wrap="square">
            <a:spAutoFit/>
          </a:bodyPr>
          <a:lstStyle/>
          <a:p>
            <a:r>
              <a:rPr lang="ru-RU" sz="2000" b="1" dirty="0">
                <a:solidFill>
                  <a:srgbClr val="FF0066"/>
                </a:solidFill>
                <a:latin typeface="Comic Sans MS" panose="030F0702030302020204" pitchFamily="66" charset="0"/>
              </a:rPr>
              <a:t>Дыхательные упражнения игрового характера для детей 5-6 лет.</a:t>
            </a:r>
            <a:endParaRPr lang="ru-RU" sz="2400" b="0" dirty="0">
              <a:solidFill>
                <a:srgbClr val="002060"/>
              </a:solidFill>
              <a:latin typeface="Comic Sans MS" panose="030F0702030302020204" pitchFamily="66" charset="0"/>
            </a:endParaRPr>
          </a:p>
          <a:p>
            <a:pPr algn="ctr"/>
            <a:endParaRPr lang="en-US" sz="2000" b="1" dirty="0">
              <a:solidFill>
                <a:srgbClr val="FF0066"/>
              </a:solidFill>
              <a:latin typeface="Comic Sans MS" panose="030F0702030302020204" pitchFamily="66" charset="0"/>
            </a:endParaRPr>
          </a:p>
          <a:p>
            <a:r>
              <a:rPr lang="en-US" sz="1800" b="1" dirty="0">
                <a:solidFill>
                  <a:srgbClr val="0000CC"/>
                </a:solidFill>
                <a:latin typeface="Comic Sans MS" panose="030F0702030302020204" pitchFamily="66" charset="0"/>
              </a:rPr>
              <a:t> </a:t>
            </a:r>
            <a:r>
              <a:rPr lang="ru-RU" sz="2400" b="1" dirty="0">
                <a:solidFill>
                  <a:srgbClr val="0000CC"/>
                </a:solidFill>
                <a:latin typeface="Comic Sans MS" panose="030F0702030302020204" pitchFamily="66" charset="0"/>
              </a:rPr>
              <a:t>Упражнение</a:t>
            </a:r>
            <a:r>
              <a:rPr lang="ru-RU" sz="2400" b="0" dirty="0">
                <a:solidFill>
                  <a:srgbClr val="0000CC"/>
                </a:solidFill>
                <a:latin typeface="Comic Sans MS" panose="030F0702030302020204" pitchFamily="66" charset="0"/>
              </a:rPr>
              <a:t> </a:t>
            </a:r>
            <a:r>
              <a:rPr lang="en-US" sz="2400" b="1" dirty="0">
                <a:solidFill>
                  <a:srgbClr val="0000CC"/>
                </a:solidFill>
                <a:latin typeface="Comic Sans MS" panose="030F0702030302020204" pitchFamily="66" charset="0"/>
              </a:rPr>
              <a:t>«</a:t>
            </a:r>
            <a:r>
              <a:rPr lang="ru-RU" sz="2400" b="1" dirty="0">
                <a:solidFill>
                  <a:srgbClr val="0000CC"/>
                </a:solidFill>
                <a:latin typeface="Comic Sans MS" panose="030F0702030302020204" pitchFamily="66" charset="0"/>
              </a:rPr>
              <a:t>Ходьба</a:t>
            </a:r>
            <a:r>
              <a:rPr lang="en-US" sz="2400" b="1" dirty="0">
                <a:solidFill>
                  <a:srgbClr val="0000CC"/>
                </a:solidFill>
                <a:latin typeface="Comic Sans MS" panose="030F0702030302020204" pitchFamily="66" charset="0"/>
              </a:rPr>
              <a:t>».</a:t>
            </a:r>
            <a:endParaRPr lang="en-US" sz="2400" b="0" dirty="0">
              <a:solidFill>
                <a:prstClr val="black"/>
              </a:solidFill>
              <a:latin typeface="Comic Sans MS" panose="030F0702030302020204" pitchFamily="66" charset="0"/>
            </a:endParaRPr>
          </a:p>
          <a:p>
            <a:pPr algn="just"/>
            <a:r>
              <a:rPr lang="ru-RU" sz="2400" b="0" dirty="0">
                <a:solidFill>
                  <a:srgbClr val="000000"/>
                </a:solidFill>
                <a:latin typeface="Comic Sans MS" panose="030F0702030302020204" pitchFamily="66" charset="0"/>
              </a:rPr>
              <a:t>Встать прямо, голову не опускать, ноги вместе, плечи опущены и отведены назад, грудная клетка развёрнута. Проверить осанку. Обычная ходьба; ходьба на носках; ходьба на пятках; ходьба на наружном своде стопы. Повторить все виды ходьбы, меняя направление движения по залу. Следить за осанкой. Продолжительность ходьбы 40-60 с. Взрослый говорит стихи, направляя ими детей на нужные движения:  </a:t>
            </a:r>
            <a:endParaRPr lang="ru-RU" sz="2400" b="0" dirty="0">
              <a:solidFill>
                <a:prstClr val="black"/>
              </a:solidFill>
              <a:latin typeface="Comic Sans MS" panose="030F0702030302020204" pitchFamily="66" charset="0"/>
            </a:endParaRPr>
          </a:p>
          <a:p>
            <a:pPr algn="just"/>
            <a:r>
              <a:rPr lang="en-US" sz="2400" b="0" dirty="0">
                <a:solidFill>
                  <a:srgbClr val="000000"/>
                </a:solidFill>
                <a:latin typeface="Comic Sans MS" panose="030F0702030302020204" pitchFamily="66" charset="0"/>
              </a:rPr>
              <a:t>                  </a:t>
            </a:r>
            <a:r>
              <a:rPr lang="ru-RU" sz="2400" b="0" dirty="0">
                <a:solidFill>
                  <a:srgbClr val="000000"/>
                </a:solidFill>
                <a:latin typeface="Comic Sans MS" panose="030F0702030302020204" pitchFamily="66" charset="0"/>
              </a:rPr>
              <a:t>Мы проверили осанку</a:t>
            </a:r>
            <a:endParaRPr lang="ru-RU" sz="2400" b="0" dirty="0">
              <a:solidFill>
                <a:prstClr val="black"/>
              </a:solidFill>
              <a:latin typeface="Comic Sans MS" panose="030F0702030302020204" pitchFamily="66" charset="0"/>
            </a:endParaRPr>
          </a:p>
          <a:p>
            <a:pPr algn="just"/>
            <a:r>
              <a:rPr lang="en-US" sz="2400" b="0" dirty="0">
                <a:solidFill>
                  <a:srgbClr val="000000"/>
                </a:solidFill>
                <a:latin typeface="Comic Sans MS" panose="030F0702030302020204" pitchFamily="66" charset="0"/>
              </a:rPr>
              <a:t>                  </a:t>
            </a:r>
            <a:r>
              <a:rPr lang="ru-RU" sz="2400" b="0" dirty="0">
                <a:solidFill>
                  <a:srgbClr val="000000"/>
                </a:solidFill>
                <a:latin typeface="Comic Sans MS" panose="030F0702030302020204" pitchFamily="66" charset="0"/>
              </a:rPr>
              <a:t>И свели лопатки.</a:t>
            </a:r>
            <a:endParaRPr lang="ru-RU" sz="2400" b="0" dirty="0">
              <a:solidFill>
                <a:prstClr val="black"/>
              </a:solidFill>
              <a:latin typeface="Comic Sans MS" panose="030F0702030302020204" pitchFamily="66" charset="0"/>
            </a:endParaRPr>
          </a:p>
          <a:p>
            <a:pPr algn="just"/>
            <a:r>
              <a:rPr lang="en-US" sz="2400" b="0" dirty="0">
                <a:solidFill>
                  <a:srgbClr val="000000"/>
                </a:solidFill>
                <a:latin typeface="Comic Sans MS" panose="030F0702030302020204" pitchFamily="66" charset="0"/>
              </a:rPr>
              <a:t>                  </a:t>
            </a:r>
            <a:r>
              <a:rPr lang="ru-RU" sz="2400" b="0" dirty="0">
                <a:solidFill>
                  <a:srgbClr val="000000"/>
                </a:solidFill>
                <a:latin typeface="Comic Sans MS" panose="030F0702030302020204" pitchFamily="66" charset="0"/>
              </a:rPr>
              <a:t>Мы походим на носках,</a:t>
            </a:r>
            <a:endParaRPr lang="ru-RU" sz="2400" b="0" dirty="0">
              <a:solidFill>
                <a:prstClr val="black"/>
              </a:solidFill>
              <a:latin typeface="Comic Sans MS" panose="030F0702030302020204" pitchFamily="66" charset="0"/>
            </a:endParaRPr>
          </a:p>
          <a:p>
            <a:pPr algn="just"/>
            <a:r>
              <a:rPr lang="en-US" sz="2400" b="0" dirty="0">
                <a:solidFill>
                  <a:srgbClr val="000000"/>
                </a:solidFill>
                <a:latin typeface="Comic Sans MS" panose="030F0702030302020204" pitchFamily="66" charset="0"/>
              </a:rPr>
              <a:t>                  </a:t>
            </a:r>
            <a:r>
              <a:rPr lang="ru-RU" sz="2400" b="0" dirty="0">
                <a:solidFill>
                  <a:srgbClr val="000000"/>
                </a:solidFill>
                <a:latin typeface="Comic Sans MS" panose="030F0702030302020204" pitchFamily="66" charset="0"/>
              </a:rPr>
              <a:t>Мы идём на пятках,</a:t>
            </a:r>
            <a:endParaRPr lang="ru-RU" sz="2400" b="0" dirty="0">
              <a:solidFill>
                <a:prstClr val="black"/>
              </a:solidFill>
              <a:latin typeface="Comic Sans MS" panose="030F0702030302020204" pitchFamily="66" charset="0"/>
            </a:endParaRPr>
          </a:p>
          <a:p>
            <a:pPr algn="just"/>
            <a:r>
              <a:rPr lang="en-US" sz="2400" b="0" dirty="0">
                <a:solidFill>
                  <a:srgbClr val="000000"/>
                </a:solidFill>
                <a:latin typeface="Comic Sans MS" panose="030F0702030302020204" pitchFamily="66" charset="0"/>
              </a:rPr>
              <a:t>                  </a:t>
            </a:r>
            <a:r>
              <a:rPr lang="ru-RU" sz="2400" b="0" dirty="0">
                <a:solidFill>
                  <a:srgbClr val="000000"/>
                </a:solidFill>
                <a:latin typeface="Comic Sans MS" panose="030F0702030302020204" pitchFamily="66" charset="0"/>
              </a:rPr>
              <a:t>Мы идём, как все ребята,</a:t>
            </a:r>
            <a:endParaRPr lang="ru-RU" sz="2400" b="0" dirty="0">
              <a:solidFill>
                <a:prstClr val="black"/>
              </a:solidFill>
              <a:latin typeface="Comic Sans MS" panose="030F0702030302020204" pitchFamily="66" charset="0"/>
            </a:endParaRPr>
          </a:p>
          <a:p>
            <a:pPr algn="just"/>
            <a:r>
              <a:rPr lang="en-US" sz="2400" b="0" dirty="0">
                <a:solidFill>
                  <a:srgbClr val="0000CC"/>
                </a:solidFill>
                <a:latin typeface="Comic Sans MS" panose="030F0702030302020204" pitchFamily="66" charset="0"/>
              </a:rPr>
              <a:t>               </a:t>
            </a:r>
            <a:r>
              <a:rPr lang="en-US" sz="2400" b="0" dirty="0">
                <a:solidFill>
                  <a:prstClr val="black"/>
                </a:solidFill>
                <a:latin typeface="Comic Sans MS" panose="030F0702030302020204" pitchFamily="66" charset="0"/>
              </a:rPr>
              <a:t>   </a:t>
            </a:r>
            <a:r>
              <a:rPr lang="ru-RU" sz="2400" b="0" dirty="0">
                <a:solidFill>
                  <a:prstClr val="black"/>
                </a:solidFill>
                <a:latin typeface="Comic Sans MS" panose="030F0702030302020204" pitchFamily="66" charset="0"/>
              </a:rPr>
              <a:t>И как мишка косолапый (стихи Е. Антоновой -Чалой).</a:t>
            </a:r>
          </a:p>
        </p:txBody>
      </p:sp>
    </p:spTree>
    <p:extLst>
      <p:ext uri="{BB962C8B-B14F-4D97-AF65-F5344CB8AC3E}">
        <p14:creationId xmlns:p14="http://schemas.microsoft.com/office/powerpoint/2010/main" xmlns="" val="319877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323D138D-CDA5-4A4E-8F47-C1D3349AAA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xmlns="" id="{A0E1E70D-4F1C-4BAB-AC57-D6B8ED7A8F86}"/>
              </a:ext>
            </a:extLst>
          </p:cNvPr>
          <p:cNvSpPr txBox="1"/>
          <p:nvPr/>
        </p:nvSpPr>
        <p:spPr>
          <a:xfrm>
            <a:off x="0" y="458956"/>
            <a:ext cx="12192000" cy="5940088"/>
          </a:xfrm>
          <a:prstGeom prst="rect">
            <a:avLst/>
          </a:prstGeom>
          <a:noFill/>
        </p:spPr>
        <p:txBody>
          <a:bodyPr wrap="square">
            <a:spAutoFit/>
          </a:bodyPr>
          <a:lstStyle/>
          <a:p>
            <a:r>
              <a:rPr lang="ru-RU" sz="2000" b="1" dirty="0">
                <a:solidFill>
                  <a:srgbClr val="0000CC"/>
                </a:solidFill>
                <a:latin typeface="Comic Sans MS" panose="030F0702030302020204" pitchFamily="66" charset="0"/>
              </a:rPr>
              <a:t>Упражнение </a:t>
            </a:r>
            <a:r>
              <a:rPr lang="en-US" sz="2000" b="1" dirty="0">
                <a:solidFill>
                  <a:srgbClr val="0000CC"/>
                </a:solidFill>
                <a:latin typeface="Comic Sans MS" panose="030F0702030302020204" pitchFamily="66" charset="0"/>
              </a:rPr>
              <a:t>«</a:t>
            </a:r>
            <a:r>
              <a:rPr lang="ru-RU" sz="2000" b="1" dirty="0">
                <a:solidFill>
                  <a:srgbClr val="0000CC"/>
                </a:solidFill>
                <a:latin typeface="Comic Sans MS" panose="030F0702030302020204" pitchFamily="66" charset="0"/>
              </a:rPr>
              <a:t>Куры</a:t>
            </a:r>
            <a:r>
              <a:rPr lang="en-US" sz="2000" b="1" dirty="0">
                <a:solidFill>
                  <a:srgbClr val="0000CC"/>
                </a:solidFill>
                <a:latin typeface="Comic Sans MS" panose="030F0702030302020204" pitchFamily="66" charset="0"/>
              </a:rPr>
              <a:t>».</a:t>
            </a:r>
            <a:endParaRPr lang="en-US" sz="2000" b="0" dirty="0">
              <a:solidFill>
                <a:prstClr val="black"/>
              </a:solidFill>
              <a:latin typeface="Comic Sans MS" panose="030F0702030302020204" pitchFamily="66" charset="0"/>
            </a:endParaRPr>
          </a:p>
          <a:p>
            <a:pPr algn="just"/>
            <a:r>
              <a:rPr lang="ru-RU" sz="2000" b="0" dirty="0">
                <a:solidFill>
                  <a:srgbClr val="000000"/>
                </a:solidFill>
                <a:latin typeface="Comic Sans MS" panose="030F0702030302020204" pitchFamily="66" charset="0"/>
              </a:rPr>
              <a:t>Дети стоят, наклонившись пониже, свободно свесив руки-</a:t>
            </a:r>
            <a:r>
              <a:rPr lang="en-US" sz="2000" b="0" dirty="0">
                <a:solidFill>
                  <a:srgbClr val="000000"/>
                </a:solidFill>
                <a:latin typeface="Comic Sans MS" panose="030F0702030302020204" pitchFamily="66" charset="0"/>
              </a:rPr>
              <a:t>«</a:t>
            </a:r>
            <a:r>
              <a:rPr lang="ru-RU" sz="2000" b="0" dirty="0">
                <a:solidFill>
                  <a:srgbClr val="000000"/>
                </a:solidFill>
                <a:latin typeface="Comic Sans MS" panose="030F0702030302020204" pitchFamily="66" charset="0"/>
              </a:rPr>
              <a:t>крылья</a:t>
            </a:r>
            <a:r>
              <a:rPr lang="en-US" sz="2000" b="0" dirty="0">
                <a:solidFill>
                  <a:srgbClr val="000000"/>
                </a:solidFill>
                <a:latin typeface="Comic Sans MS" panose="030F0702030302020204" pitchFamily="66" charset="0"/>
              </a:rPr>
              <a:t>» </a:t>
            </a:r>
            <a:r>
              <a:rPr lang="ru-RU" sz="2000" b="0" dirty="0">
                <a:solidFill>
                  <a:srgbClr val="000000"/>
                </a:solidFill>
                <a:latin typeface="Comic Sans MS" panose="030F0702030302020204" pitchFamily="66" charset="0"/>
              </a:rPr>
              <a:t>и опустив голову. Произносят </a:t>
            </a:r>
            <a:r>
              <a:rPr lang="en-US" sz="2000" b="0" dirty="0">
                <a:solidFill>
                  <a:srgbClr val="000000"/>
                </a:solidFill>
                <a:latin typeface="Comic Sans MS" panose="030F0702030302020204" pitchFamily="66" charset="0"/>
              </a:rPr>
              <a:t>«</a:t>
            </a:r>
            <a:r>
              <a:rPr lang="ru-RU" sz="2000" b="0" dirty="0" err="1">
                <a:solidFill>
                  <a:srgbClr val="000000"/>
                </a:solidFill>
                <a:latin typeface="Comic Sans MS" panose="030F0702030302020204" pitchFamily="66" charset="0"/>
              </a:rPr>
              <a:t>тах-тах-тах</a:t>
            </a:r>
            <a:r>
              <a:rPr lang="en-US" sz="2000" b="0" dirty="0">
                <a:solidFill>
                  <a:srgbClr val="000000"/>
                </a:solidFill>
                <a:latin typeface="Comic Sans MS" panose="030F0702030302020204" pitchFamily="66" charset="0"/>
              </a:rPr>
              <a:t>», </a:t>
            </a:r>
            <a:r>
              <a:rPr lang="ru-RU" sz="2000" b="0" dirty="0">
                <a:solidFill>
                  <a:srgbClr val="000000"/>
                </a:solidFill>
                <a:latin typeface="Comic Sans MS" panose="030F0702030302020204" pitchFamily="66" charset="0"/>
              </a:rPr>
              <a:t>одновременно похлопывая себя по коленям – выдох, выпрямляясь, поднимают руки к плечам – вдох.</a:t>
            </a:r>
            <a:endParaRPr lang="ru-RU" sz="2000" b="0" dirty="0">
              <a:solidFill>
                <a:prstClr val="black"/>
              </a:solidFill>
              <a:latin typeface="Comic Sans MS" panose="030F0702030302020204" pitchFamily="66" charset="0"/>
            </a:endParaRPr>
          </a:p>
          <a:p>
            <a:pPr algn="just"/>
            <a:r>
              <a:rPr lang="ru-RU" sz="2000" b="0" dirty="0">
                <a:solidFill>
                  <a:srgbClr val="000000"/>
                </a:solidFill>
                <a:latin typeface="Comic Sans MS" panose="030F0702030302020204" pitchFamily="66" charset="0"/>
              </a:rPr>
              <a:t>Повторить 3-5 раз:</a:t>
            </a:r>
            <a:endParaRPr lang="ru-RU" sz="2000" b="0" dirty="0">
              <a:solidFill>
                <a:prstClr val="black"/>
              </a:solidFill>
              <a:latin typeface="Comic Sans MS" panose="030F0702030302020204" pitchFamily="66" charset="0"/>
            </a:endParaRPr>
          </a:p>
          <a:p>
            <a:pPr algn="just"/>
            <a:r>
              <a:rPr lang="en-US" sz="2000" b="0" dirty="0">
                <a:solidFill>
                  <a:srgbClr val="000000"/>
                </a:solidFill>
                <a:latin typeface="Comic Sans MS" panose="030F0702030302020204" pitchFamily="66" charset="0"/>
              </a:rPr>
              <a:t>                  </a:t>
            </a:r>
            <a:r>
              <a:rPr lang="ru-RU" sz="2000" b="0" dirty="0">
                <a:solidFill>
                  <a:srgbClr val="000000"/>
                </a:solidFill>
                <a:latin typeface="Comic Sans MS" panose="030F0702030302020204" pitchFamily="66" charset="0"/>
              </a:rPr>
              <a:t>Бормочут куры оп ночам,</a:t>
            </a:r>
            <a:endParaRPr lang="ru-RU" sz="2000" b="0" dirty="0">
              <a:solidFill>
                <a:prstClr val="black"/>
              </a:solidFill>
              <a:latin typeface="Comic Sans MS" panose="030F0702030302020204" pitchFamily="66" charset="0"/>
            </a:endParaRPr>
          </a:p>
          <a:p>
            <a:pPr algn="just"/>
            <a:r>
              <a:rPr lang="en-US" sz="2000" b="0" dirty="0">
                <a:solidFill>
                  <a:srgbClr val="000000"/>
                </a:solidFill>
                <a:latin typeface="Comic Sans MS" panose="030F0702030302020204" pitchFamily="66" charset="0"/>
              </a:rPr>
              <a:t>                  </a:t>
            </a:r>
            <a:r>
              <a:rPr lang="ru-RU" sz="2000" b="0" dirty="0">
                <a:solidFill>
                  <a:srgbClr val="000000"/>
                </a:solidFill>
                <a:latin typeface="Comic Sans MS" panose="030F0702030302020204" pitchFamily="66" charset="0"/>
              </a:rPr>
              <a:t>Бьют крыльями </a:t>
            </a:r>
            <a:r>
              <a:rPr lang="ru-RU" sz="2000" b="0" dirty="0" err="1">
                <a:solidFill>
                  <a:srgbClr val="000000"/>
                </a:solidFill>
                <a:latin typeface="Comic Sans MS" panose="030F0702030302020204" pitchFamily="66" charset="0"/>
              </a:rPr>
              <a:t>тах-тах</a:t>
            </a:r>
            <a:r>
              <a:rPr lang="ru-RU" sz="2000" b="0" dirty="0">
                <a:solidFill>
                  <a:srgbClr val="000000"/>
                </a:solidFill>
                <a:latin typeface="Comic Sans MS" panose="030F0702030302020204" pitchFamily="66" charset="0"/>
              </a:rPr>
              <a:t> (выдох),</a:t>
            </a:r>
            <a:endParaRPr lang="ru-RU" sz="2000" b="0" dirty="0">
              <a:solidFill>
                <a:prstClr val="black"/>
              </a:solidFill>
              <a:latin typeface="Comic Sans MS" panose="030F0702030302020204" pitchFamily="66" charset="0"/>
            </a:endParaRPr>
          </a:p>
          <a:p>
            <a:pPr algn="just"/>
            <a:r>
              <a:rPr lang="en-US" sz="2000" b="0" dirty="0">
                <a:solidFill>
                  <a:srgbClr val="000000"/>
                </a:solidFill>
                <a:latin typeface="Comic Sans MS" panose="030F0702030302020204" pitchFamily="66" charset="0"/>
              </a:rPr>
              <a:t>                  </a:t>
            </a:r>
            <a:r>
              <a:rPr lang="ru-RU" sz="2000" b="0" dirty="0">
                <a:solidFill>
                  <a:srgbClr val="000000"/>
                </a:solidFill>
                <a:latin typeface="Comic Sans MS" panose="030F0702030302020204" pitchFamily="66" charset="0"/>
              </a:rPr>
              <a:t>Поднимем руки мы к плечам (вдох),</a:t>
            </a:r>
            <a:endParaRPr lang="ru-RU" sz="2000" b="0" dirty="0">
              <a:solidFill>
                <a:prstClr val="black"/>
              </a:solidFill>
              <a:latin typeface="Comic Sans MS" panose="030F0702030302020204" pitchFamily="66" charset="0"/>
            </a:endParaRPr>
          </a:p>
          <a:p>
            <a:pPr algn="just"/>
            <a:r>
              <a:rPr lang="en-US" sz="2000" b="0" dirty="0">
                <a:solidFill>
                  <a:srgbClr val="000000"/>
                </a:solidFill>
                <a:latin typeface="Comic Sans MS" panose="030F0702030302020204" pitchFamily="66" charset="0"/>
              </a:rPr>
              <a:t>                  </a:t>
            </a:r>
            <a:r>
              <a:rPr lang="ru-RU" sz="2000" b="0" dirty="0">
                <a:solidFill>
                  <a:srgbClr val="000000"/>
                </a:solidFill>
                <a:latin typeface="Comic Sans MS" panose="030F0702030302020204" pitchFamily="66" charset="0"/>
              </a:rPr>
              <a:t>Потом опустим – так (стихи Е. Антоновой - Чалой).</a:t>
            </a:r>
            <a:endParaRPr lang="ru-RU" sz="2000" b="0" dirty="0">
              <a:solidFill>
                <a:prstClr val="black"/>
              </a:solidFill>
              <a:latin typeface="Comic Sans MS" panose="030F0702030302020204" pitchFamily="66" charset="0"/>
            </a:endParaRPr>
          </a:p>
          <a:p>
            <a:pPr algn="just"/>
            <a:r>
              <a:rPr lang="ru-RU" sz="2000" b="1" dirty="0">
                <a:solidFill>
                  <a:srgbClr val="0000CC"/>
                </a:solidFill>
                <a:latin typeface="Comic Sans MS" panose="030F0702030302020204" pitchFamily="66" charset="0"/>
              </a:rPr>
              <a:t>Упражнение </a:t>
            </a:r>
            <a:r>
              <a:rPr lang="en-US" sz="2000" b="1" dirty="0">
                <a:solidFill>
                  <a:srgbClr val="0000CC"/>
                </a:solidFill>
                <a:latin typeface="Comic Sans MS" panose="030F0702030302020204" pitchFamily="66" charset="0"/>
              </a:rPr>
              <a:t>«</a:t>
            </a:r>
            <a:r>
              <a:rPr lang="ru-RU" sz="2000" b="1" dirty="0">
                <a:solidFill>
                  <a:srgbClr val="0000CC"/>
                </a:solidFill>
                <a:latin typeface="Comic Sans MS" panose="030F0702030302020204" pitchFamily="66" charset="0"/>
              </a:rPr>
              <a:t>Самолёт</a:t>
            </a:r>
            <a:r>
              <a:rPr lang="en-US" sz="2000" b="1" dirty="0">
                <a:solidFill>
                  <a:srgbClr val="0000CC"/>
                </a:solidFill>
                <a:latin typeface="Comic Sans MS" panose="030F0702030302020204" pitchFamily="66" charset="0"/>
              </a:rPr>
              <a:t>».</a:t>
            </a:r>
            <a:endParaRPr lang="en-US" sz="2000" b="0" dirty="0">
              <a:solidFill>
                <a:prstClr val="black"/>
              </a:solidFill>
              <a:latin typeface="Comic Sans MS" panose="030F0702030302020204" pitchFamily="66" charset="0"/>
            </a:endParaRPr>
          </a:p>
          <a:p>
            <a:pPr algn="just"/>
            <a:r>
              <a:rPr lang="ru-RU" sz="2000" b="0" dirty="0">
                <a:solidFill>
                  <a:srgbClr val="000000"/>
                </a:solidFill>
                <a:latin typeface="Comic Sans MS" panose="030F0702030302020204" pitchFamily="66" charset="0"/>
              </a:rPr>
              <a:t>Дети стоят. Развести руки в стороны ладонями кверху. Поднять голову вверх – вдох. Сделать поворот в сторону, произнося </a:t>
            </a:r>
            <a:r>
              <a:rPr lang="en-US" sz="2000" b="0" dirty="0">
                <a:solidFill>
                  <a:srgbClr val="000000"/>
                </a:solidFill>
                <a:latin typeface="Comic Sans MS" panose="030F0702030302020204" pitchFamily="66" charset="0"/>
              </a:rPr>
              <a:t>«</a:t>
            </a:r>
            <a:r>
              <a:rPr lang="ru-RU" sz="2000" b="0" dirty="0" err="1">
                <a:solidFill>
                  <a:srgbClr val="000000"/>
                </a:solidFill>
                <a:latin typeface="Comic Sans MS" panose="030F0702030302020204" pitchFamily="66" charset="0"/>
              </a:rPr>
              <a:t>жжж</a:t>
            </a:r>
            <a:r>
              <a:rPr lang="ru-RU" sz="2000" b="0" dirty="0">
                <a:solidFill>
                  <a:srgbClr val="000000"/>
                </a:solidFill>
                <a:latin typeface="Comic Sans MS" panose="030F0702030302020204" pitchFamily="66" charset="0"/>
              </a:rPr>
              <a:t>…</a:t>
            </a:r>
            <a:r>
              <a:rPr lang="en-US" sz="2000" b="0" dirty="0">
                <a:solidFill>
                  <a:srgbClr val="000000"/>
                </a:solidFill>
                <a:latin typeface="Comic Sans MS" panose="030F0702030302020204" pitchFamily="66" charset="0"/>
              </a:rPr>
              <a:t>» - </a:t>
            </a:r>
            <a:r>
              <a:rPr lang="ru-RU" sz="2000" b="0" dirty="0">
                <a:solidFill>
                  <a:srgbClr val="000000"/>
                </a:solidFill>
                <a:latin typeface="Comic Sans MS" panose="030F0702030302020204" pitchFamily="66" charset="0"/>
              </a:rPr>
              <a:t>выдох; стать прямо, опустить руки – пауза.</a:t>
            </a:r>
            <a:endParaRPr lang="ru-RU" sz="2000" b="0" dirty="0">
              <a:solidFill>
                <a:prstClr val="black"/>
              </a:solidFill>
              <a:latin typeface="Comic Sans MS" panose="030F0702030302020204" pitchFamily="66" charset="0"/>
            </a:endParaRPr>
          </a:p>
          <a:p>
            <a:pPr algn="just"/>
            <a:r>
              <a:rPr lang="ru-RU" sz="2000" b="0" dirty="0">
                <a:solidFill>
                  <a:srgbClr val="000000"/>
                </a:solidFill>
                <a:latin typeface="Comic Sans MS" panose="030F0702030302020204" pitchFamily="66" charset="0"/>
              </a:rPr>
              <a:t>Повторить 2-4 раза в каждую сторону:</a:t>
            </a:r>
            <a:endParaRPr lang="ru-RU" sz="2000" b="0" dirty="0">
              <a:solidFill>
                <a:prstClr val="black"/>
              </a:solidFill>
              <a:latin typeface="Comic Sans MS" panose="030F0702030302020204" pitchFamily="66" charset="0"/>
            </a:endParaRPr>
          </a:p>
          <a:p>
            <a:pPr algn="just"/>
            <a:r>
              <a:rPr lang="en-US" sz="2000" b="0" dirty="0">
                <a:solidFill>
                  <a:srgbClr val="000000"/>
                </a:solidFill>
                <a:latin typeface="Comic Sans MS" panose="030F0702030302020204" pitchFamily="66" charset="0"/>
              </a:rPr>
              <a:t>                  </a:t>
            </a:r>
            <a:r>
              <a:rPr lang="ru-RU" sz="2000" b="0" dirty="0">
                <a:solidFill>
                  <a:srgbClr val="000000"/>
                </a:solidFill>
                <a:latin typeface="Comic Sans MS" panose="030F0702030302020204" pitchFamily="66" charset="0"/>
              </a:rPr>
              <a:t>Расправил крылья самолёт,</a:t>
            </a:r>
            <a:endParaRPr lang="ru-RU" sz="2000" b="0" dirty="0">
              <a:solidFill>
                <a:prstClr val="black"/>
              </a:solidFill>
              <a:latin typeface="Comic Sans MS" panose="030F0702030302020204" pitchFamily="66" charset="0"/>
            </a:endParaRPr>
          </a:p>
          <a:p>
            <a:pPr algn="just"/>
            <a:r>
              <a:rPr lang="en-US" sz="2000" b="0" dirty="0">
                <a:solidFill>
                  <a:srgbClr val="000000"/>
                </a:solidFill>
                <a:latin typeface="Comic Sans MS" panose="030F0702030302020204" pitchFamily="66" charset="0"/>
              </a:rPr>
              <a:t>                  </a:t>
            </a:r>
            <a:r>
              <a:rPr lang="ru-RU" sz="2000" b="0" dirty="0">
                <a:solidFill>
                  <a:srgbClr val="000000"/>
                </a:solidFill>
                <a:latin typeface="Comic Sans MS" panose="030F0702030302020204" pitchFamily="66" charset="0"/>
              </a:rPr>
              <a:t>Приготовились в полёт.</a:t>
            </a:r>
            <a:endParaRPr lang="ru-RU" sz="2000" b="0" dirty="0">
              <a:solidFill>
                <a:prstClr val="black"/>
              </a:solidFill>
              <a:latin typeface="Comic Sans MS" panose="030F0702030302020204" pitchFamily="66" charset="0"/>
            </a:endParaRPr>
          </a:p>
          <a:p>
            <a:pPr algn="just"/>
            <a:r>
              <a:rPr lang="en-US" sz="2000" b="0" dirty="0">
                <a:solidFill>
                  <a:srgbClr val="000000"/>
                </a:solidFill>
                <a:latin typeface="Comic Sans MS" panose="030F0702030302020204" pitchFamily="66" charset="0"/>
              </a:rPr>
              <a:t>                  </a:t>
            </a:r>
            <a:r>
              <a:rPr lang="ru-RU" sz="2000" b="0" dirty="0">
                <a:solidFill>
                  <a:srgbClr val="000000"/>
                </a:solidFill>
                <a:latin typeface="Comic Sans MS" panose="030F0702030302020204" pitchFamily="66" charset="0"/>
              </a:rPr>
              <a:t>Я направо погляжу:</a:t>
            </a:r>
            <a:endParaRPr lang="ru-RU" sz="2000" b="0" dirty="0">
              <a:solidFill>
                <a:prstClr val="black"/>
              </a:solidFill>
              <a:latin typeface="Comic Sans MS" panose="030F0702030302020204" pitchFamily="66" charset="0"/>
            </a:endParaRPr>
          </a:p>
          <a:p>
            <a:pPr algn="just"/>
            <a:r>
              <a:rPr lang="en-US" sz="2000" b="0" dirty="0">
                <a:solidFill>
                  <a:srgbClr val="000000"/>
                </a:solidFill>
                <a:latin typeface="Comic Sans MS" panose="030F0702030302020204" pitchFamily="66" charset="0"/>
              </a:rPr>
              <a:t>                  </a:t>
            </a:r>
            <a:r>
              <a:rPr lang="ru-RU" sz="2000" b="0" dirty="0" err="1">
                <a:solidFill>
                  <a:srgbClr val="000000"/>
                </a:solidFill>
                <a:latin typeface="Comic Sans MS" panose="030F0702030302020204" pitchFamily="66" charset="0"/>
              </a:rPr>
              <a:t>Жу-жу-жу</a:t>
            </a:r>
            <a:r>
              <a:rPr lang="ru-RU" sz="2000" b="0" dirty="0">
                <a:solidFill>
                  <a:srgbClr val="000000"/>
                </a:solidFill>
                <a:latin typeface="Comic Sans MS" panose="030F0702030302020204" pitchFamily="66" charset="0"/>
              </a:rPr>
              <a:t>.</a:t>
            </a:r>
            <a:endParaRPr lang="ru-RU" sz="2000" b="0" dirty="0">
              <a:solidFill>
                <a:prstClr val="black"/>
              </a:solidFill>
              <a:latin typeface="Comic Sans MS" panose="030F0702030302020204" pitchFamily="66" charset="0"/>
            </a:endParaRPr>
          </a:p>
          <a:p>
            <a:pPr algn="just"/>
            <a:r>
              <a:rPr lang="en-US" sz="2000" b="0" dirty="0">
                <a:solidFill>
                  <a:srgbClr val="000000"/>
                </a:solidFill>
                <a:latin typeface="Comic Sans MS" panose="030F0702030302020204" pitchFamily="66" charset="0"/>
              </a:rPr>
              <a:t>                  </a:t>
            </a:r>
            <a:r>
              <a:rPr lang="ru-RU" sz="2000" b="0" dirty="0">
                <a:solidFill>
                  <a:srgbClr val="000000"/>
                </a:solidFill>
                <a:latin typeface="Comic Sans MS" panose="030F0702030302020204" pitchFamily="66" charset="0"/>
              </a:rPr>
              <a:t>Я налево погляжу:</a:t>
            </a:r>
          </a:p>
          <a:p>
            <a:pPr algn="just"/>
            <a:r>
              <a:rPr lang="ru-RU" sz="2000" dirty="0">
                <a:solidFill>
                  <a:srgbClr val="000000"/>
                </a:solidFill>
                <a:latin typeface="Comic Sans MS" panose="030F0702030302020204" pitchFamily="66" charset="0"/>
              </a:rPr>
              <a:t>                  </a:t>
            </a:r>
            <a:r>
              <a:rPr lang="ru-RU" sz="2000" dirty="0" err="1">
                <a:solidFill>
                  <a:srgbClr val="000000"/>
                </a:solidFill>
                <a:latin typeface="Comic Sans MS" panose="030F0702030302020204" pitchFamily="66" charset="0"/>
              </a:rPr>
              <a:t>Жу-жу-жу</a:t>
            </a:r>
            <a:r>
              <a:rPr lang="ru-RU" sz="2000" dirty="0">
                <a:solidFill>
                  <a:srgbClr val="000000"/>
                </a:solidFill>
                <a:latin typeface="Comic Sans MS" panose="030F0702030302020204" pitchFamily="66" charset="0"/>
              </a:rPr>
              <a:t>  (стихи Е. Антоновой-Чалой</a:t>
            </a:r>
            <a:endParaRPr lang="ru-RU" sz="2000" b="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xmlns="" val="87973984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1245</Words>
  <Application>Microsoft Office PowerPoint</Application>
  <PresentationFormat>Произвольный</PresentationFormat>
  <Paragraphs>110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Master</cp:lastModifiedBy>
  <cp:revision>2</cp:revision>
  <dcterms:created xsi:type="dcterms:W3CDTF">2022-08-05T12:46:13Z</dcterms:created>
  <dcterms:modified xsi:type="dcterms:W3CDTF">2022-08-05T13:32:18Z</dcterms:modified>
</cp:coreProperties>
</file>