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4" r:id="rId4"/>
    <p:sldId id="257" r:id="rId5"/>
    <p:sldId id="259" r:id="rId6"/>
    <p:sldId id="258" r:id="rId7"/>
    <p:sldId id="260" r:id="rId8"/>
    <p:sldId id="261" r:id="rId9"/>
    <p:sldId id="263"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0" d="100"/>
          <a:sy n="50" d="100"/>
        </p:scale>
        <p:origin x="-1956" y="-4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63C0DFC-28C8-4EFF-84C0-7A0B8FA166EB}" type="datetimeFigureOut">
              <a:rPr lang="ru-RU" smtClean="0"/>
              <a:pPr/>
              <a:t>31.01.2023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9DEA62-F572-4981-81C9-8CC046E6974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3C0DFC-28C8-4EFF-84C0-7A0B8FA166EB}" type="datetimeFigureOut">
              <a:rPr lang="ru-RU" smtClean="0"/>
              <a:pPr/>
              <a:t>31.01.2023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9DEA62-F572-4981-81C9-8CC046E6974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3C0DFC-28C8-4EFF-84C0-7A0B8FA166EB}" type="datetimeFigureOut">
              <a:rPr lang="ru-RU" smtClean="0"/>
              <a:pPr/>
              <a:t>31.01.2023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9DEA62-F572-4981-81C9-8CC046E6974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3C0DFC-28C8-4EFF-84C0-7A0B8FA166EB}" type="datetimeFigureOut">
              <a:rPr lang="ru-RU" smtClean="0"/>
              <a:pPr/>
              <a:t>31.01.2023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9DEA62-F572-4981-81C9-8CC046E6974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63C0DFC-28C8-4EFF-84C0-7A0B8FA166EB}" type="datetimeFigureOut">
              <a:rPr lang="ru-RU" smtClean="0"/>
              <a:pPr/>
              <a:t>31.01.2023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9DEA62-F572-4981-81C9-8CC046E6974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63C0DFC-28C8-4EFF-84C0-7A0B8FA166EB}" type="datetimeFigureOut">
              <a:rPr lang="ru-RU" smtClean="0"/>
              <a:pPr/>
              <a:t>31.01.2023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9DEA62-F572-4981-81C9-8CC046E6974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63C0DFC-28C8-4EFF-84C0-7A0B8FA166EB}" type="datetimeFigureOut">
              <a:rPr lang="ru-RU" smtClean="0"/>
              <a:pPr/>
              <a:t>31.01.2023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49DEA62-F572-4981-81C9-8CC046E6974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63C0DFC-28C8-4EFF-84C0-7A0B8FA166EB}" type="datetimeFigureOut">
              <a:rPr lang="ru-RU" smtClean="0"/>
              <a:pPr/>
              <a:t>31.01.2023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49DEA62-F572-4981-81C9-8CC046E6974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63C0DFC-28C8-4EFF-84C0-7A0B8FA166EB}" type="datetimeFigureOut">
              <a:rPr lang="ru-RU" smtClean="0"/>
              <a:pPr/>
              <a:t>31.01.2023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49DEA62-F572-4981-81C9-8CC046E6974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63C0DFC-28C8-4EFF-84C0-7A0B8FA166EB}" type="datetimeFigureOut">
              <a:rPr lang="ru-RU" smtClean="0"/>
              <a:pPr/>
              <a:t>31.01.2023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9DEA62-F572-4981-81C9-8CC046E6974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63C0DFC-28C8-4EFF-84C0-7A0B8FA166EB}" type="datetimeFigureOut">
              <a:rPr lang="ru-RU" smtClean="0"/>
              <a:pPr/>
              <a:t>31.01.2023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9DEA62-F572-4981-81C9-8CC046E6974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C0DFC-28C8-4EFF-84C0-7A0B8FA166EB}" type="datetimeFigureOut">
              <a:rPr lang="ru-RU" smtClean="0"/>
              <a:pPr/>
              <a:t>31.01.2023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DEA62-F572-4981-81C9-8CC046E6974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3\Desktop\игра\1612749939_14-p-fon-dlya-prezentatsii-goluboi-novogodnii-16.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6" name="Прямоугольник 5"/>
          <p:cNvSpPr/>
          <p:nvPr/>
        </p:nvSpPr>
        <p:spPr>
          <a:xfrm>
            <a:off x="1142976" y="428604"/>
            <a:ext cx="6786610" cy="830997"/>
          </a:xfrm>
          <a:prstGeom prst="rect">
            <a:avLst/>
          </a:prstGeom>
          <a:ln>
            <a:noFill/>
          </a:ln>
        </p:spPr>
        <p:txBody>
          <a:bodyPr wrap="square">
            <a:spAutoFit/>
          </a:bodyPr>
          <a:lstStyle/>
          <a:p>
            <a:pPr algn="ctr"/>
            <a:r>
              <a:rPr lang="ru-RU" sz="2400" b="1" i="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Газета для родителей, детей и педагогов</a:t>
            </a:r>
            <a:endParaRPr lang="ru-RU" sz="24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a:p>
            <a:pPr algn="ctr"/>
            <a:r>
              <a:rPr lang="ru-RU" sz="2400" b="1" i="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МКДОУ </a:t>
            </a:r>
            <a:r>
              <a:rPr lang="ru-RU" sz="2400" b="1" i="1" dirty="0" err="1"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д</a:t>
            </a:r>
            <a:r>
              <a:rPr lang="ru-RU" sz="2400" b="1" i="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/с комбинированного вида №6</a:t>
            </a:r>
            <a:endParaRPr lang="ru-RU" sz="24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7" name="Прямоугольник 6"/>
          <p:cNvSpPr/>
          <p:nvPr/>
        </p:nvSpPr>
        <p:spPr>
          <a:xfrm>
            <a:off x="214282" y="2000240"/>
            <a:ext cx="8744573" cy="1015663"/>
          </a:xfrm>
          <a:prstGeom prst="rect">
            <a:avLst/>
          </a:prstGeom>
        </p:spPr>
        <p:txBody>
          <a:bodyPr wrap="none">
            <a:spAutoFit/>
          </a:bodyPr>
          <a:lstStyle/>
          <a:p>
            <a:pPr algn="ctr"/>
            <a:r>
              <a:rPr lang="ru-RU" sz="6000" b="1" cap="none" spc="50" dirty="0" smtClean="0">
                <a:ln w="11430"/>
                <a:gradFill>
                  <a:gsLst>
                    <a:gs pos="25000">
                      <a:schemeClr val="accent2">
                        <a:satMod val="155000"/>
                      </a:schemeClr>
                    </a:gs>
                    <a:gs pos="100000">
                      <a:schemeClr val="accent2">
                        <a:shade val="45000"/>
                        <a:satMod val="165000"/>
                      </a:schemeClr>
                    </a:gs>
                  </a:gsLst>
                  <a:lin ang="5400000"/>
                </a:gradFill>
                <a:effectLst>
                  <a:glow rad="139700">
                    <a:schemeClr val="accent3">
                      <a:satMod val="175000"/>
                      <a:alpha val="40000"/>
                    </a:schemeClr>
                  </a:glow>
                  <a:outerShdw blurRad="76200" dist="50800" dir="5400000" algn="tl" rotWithShape="0">
                    <a:srgbClr val="000000">
                      <a:alpha val="65000"/>
                    </a:srgbClr>
                  </a:outerShdw>
                </a:effectLst>
              </a:rPr>
              <a:t>Музыкальные странички</a:t>
            </a:r>
            <a:endParaRPr lang="ru-RU" sz="6000" b="1" cap="none" spc="50" dirty="0">
              <a:ln w="11430"/>
              <a:gradFill>
                <a:gsLst>
                  <a:gs pos="25000">
                    <a:schemeClr val="accent2">
                      <a:satMod val="155000"/>
                    </a:schemeClr>
                  </a:gs>
                  <a:gs pos="100000">
                    <a:schemeClr val="accent2">
                      <a:shade val="45000"/>
                      <a:satMod val="165000"/>
                    </a:schemeClr>
                  </a:gs>
                </a:gsLst>
                <a:lin ang="5400000"/>
              </a:gradFill>
              <a:effectLst>
                <a:glow rad="139700">
                  <a:schemeClr val="accent3">
                    <a:satMod val="175000"/>
                    <a:alpha val="40000"/>
                  </a:schemeClr>
                </a:glow>
                <a:outerShdw blurRad="76200" dist="50800" dir="5400000" algn="tl" rotWithShape="0">
                  <a:srgbClr val="000000">
                    <a:alpha val="65000"/>
                  </a:srgbClr>
                </a:outerShdw>
              </a:effectLst>
            </a:endParaRPr>
          </a:p>
        </p:txBody>
      </p:sp>
      <p:sp>
        <p:nvSpPr>
          <p:cNvPr id="8" name="Прямоугольник 7"/>
          <p:cNvSpPr/>
          <p:nvPr/>
        </p:nvSpPr>
        <p:spPr>
          <a:xfrm>
            <a:off x="285720" y="4286256"/>
            <a:ext cx="7215238" cy="1323439"/>
          </a:xfrm>
          <a:prstGeom prst="rect">
            <a:avLst/>
          </a:prstGeom>
        </p:spPr>
        <p:txBody>
          <a:bodyPr wrap="square">
            <a:spAutoFit/>
          </a:bodyPr>
          <a:lstStyle/>
          <a:p>
            <a:r>
              <a:rPr lang="ru-RU" sz="2000" b="1" dirty="0" smtClean="0">
                <a:solidFill>
                  <a:srgbClr val="002060"/>
                </a:solidFill>
                <a:effectLst>
                  <a:glow rad="228600">
                    <a:schemeClr val="accent5">
                      <a:satMod val="175000"/>
                      <a:alpha val="40000"/>
                    </a:schemeClr>
                  </a:glow>
                </a:effectLst>
                <a:latin typeface="Comic Sans MS" pitchFamily="66" charset="0"/>
              </a:rPr>
              <a:t>Рубрика Игра на музыкальных инструментах</a:t>
            </a:r>
          </a:p>
          <a:p>
            <a:r>
              <a:rPr lang="ru-RU" sz="2000" b="1" dirty="0" smtClean="0">
                <a:solidFill>
                  <a:srgbClr val="002060"/>
                </a:solidFill>
                <a:effectLst>
                  <a:glow rad="228600">
                    <a:schemeClr val="accent5">
                      <a:satMod val="175000"/>
                      <a:alpha val="40000"/>
                    </a:schemeClr>
                  </a:glow>
                </a:effectLst>
                <a:latin typeface="Comic Sans MS" pitchFamily="66" charset="0"/>
              </a:rPr>
              <a:t>Рубрика «Использование современных технологий в игре на металлофоне» </a:t>
            </a:r>
          </a:p>
          <a:p>
            <a:r>
              <a:rPr lang="ru-RU" sz="2000" b="1" dirty="0" smtClean="0">
                <a:solidFill>
                  <a:srgbClr val="002060"/>
                </a:solidFill>
                <a:effectLst>
                  <a:glow rad="228600">
                    <a:schemeClr val="accent5">
                      <a:satMod val="175000"/>
                      <a:alpha val="40000"/>
                    </a:schemeClr>
                  </a:glow>
                </a:effectLst>
                <a:latin typeface="Comic Sans MS" pitchFamily="66" charset="0"/>
              </a:rPr>
              <a:t>Рубрика «Всем нам весело живется»</a:t>
            </a:r>
            <a:endParaRPr lang="ru-RU" sz="2000" b="1" dirty="0">
              <a:solidFill>
                <a:srgbClr val="002060"/>
              </a:solidFill>
              <a:effectLst>
                <a:glow rad="228600">
                  <a:schemeClr val="accent5">
                    <a:satMod val="175000"/>
                    <a:alpha val="40000"/>
                  </a:schemeClr>
                </a:glow>
              </a:effectLst>
              <a:latin typeface="Comic Sans MS" pitchFamily="66" charset="0"/>
            </a:endParaRPr>
          </a:p>
        </p:txBody>
      </p:sp>
      <p:sp>
        <p:nvSpPr>
          <p:cNvPr id="10" name="Прямоугольник 9"/>
          <p:cNvSpPr/>
          <p:nvPr/>
        </p:nvSpPr>
        <p:spPr>
          <a:xfrm>
            <a:off x="214282" y="5643578"/>
            <a:ext cx="4572000" cy="923330"/>
          </a:xfrm>
          <a:prstGeom prst="rect">
            <a:avLst/>
          </a:prstGeom>
        </p:spPr>
        <p:txBody>
          <a:bodyPr>
            <a:spAutoFit/>
          </a:bodyPr>
          <a:lstStyle/>
          <a:p>
            <a:r>
              <a:rPr lang="ru-RU" b="1" dirty="0" smtClean="0">
                <a:effectLst>
                  <a:glow rad="228600">
                    <a:schemeClr val="accent3">
                      <a:satMod val="175000"/>
                      <a:alpha val="40000"/>
                    </a:schemeClr>
                  </a:glow>
                </a:effectLst>
              </a:rPr>
              <a:t>Выпуск 2</a:t>
            </a:r>
          </a:p>
          <a:p>
            <a:r>
              <a:rPr lang="ru-RU" b="1" dirty="0" smtClean="0">
                <a:effectLst>
                  <a:glow rad="228600">
                    <a:schemeClr val="accent3">
                      <a:satMod val="175000"/>
                      <a:alpha val="40000"/>
                    </a:schemeClr>
                  </a:glow>
                </a:effectLst>
              </a:rPr>
              <a:t>Декабрь-Февраль</a:t>
            </a:r>
          </a:p>
          <a:p>
            <a:r>
              <a:rPr lang="ru-RU" b="1" dirty="0" smtClean="0">
                <a:effectLst>
                  <a:glow rad="228600">
                    <a:schemeClr val="accent3">
                      <a:satMod val="175000"/>
                      <a:alpha val="40000"/>
                    </a:schemeClr>
                  </a:glow>
                </a:effectLst>
              </a:rPr>
              <a:t>2022 г.- 2023 г.</a:t>
            </a:r>
            <a:endParaRPr lang="ru-RU" b="1" dirty="0">
              <a:effectLst>
                <a:glow rad="228600">
                  <a:schemeClr val="accent3">
                    <a:satMod val="175000"/>
                    <a:alpha val="40000"/>
                  </a:schemeClr>
                </a:glow>
              </a:effectLst>
            </a:endParaRPr>
          </a:p>
        </p:txBody>
      </p:sp>
      <p:sp>
        <p:nvSpPr>
          <p:cNvPr id="11" name="TextBox 10"/>
          <p:cNvSpPr txBox="1"/>
          <p:nvPr/>
        </p:nvSpPr>
        <p:spPr>
          <a:xfrm>
            <a:off x="1000100" y="3071810"/>
            <a:ext cx="7016665" cy="984885"/>
          </a:xfrm>
          <a:prstGeom prst="rect">
            <a:avLst/>
          </a:prstGeom>
          <a:noFill/>
        </p:spPr>
        <p:txBody>
          <a:bodyPr wrap="none" rtlCol="0">
            <a:spAutoFit/>
          </a:bodyPr>
          <a:lstStyle/>
          <a:p>
            <a:pPr algn="ctr"/>
            <a:r>
              <a:rPr lang="ru-RU" dirty="0" smtClean="0"/>
              <a:t>Тема номера:</a:t>
            </a:r>
          </a:p>
          <a:p>
            <a:pPr algn="ctr"/>
            <a:r>
              <a:rPr lang="ru-RU" sz="4000" dirty="0" smtClean="0">
                <a:solidFill>
                  <a:schemeClr val="bg1"/>
                </a:solidFill>
                <a:effectLst>
                  <a:glow rad="228600">
                    <a:schemeClr val="accent6">
                      <a:satMod val="175000"/>
                      <a:alpha val="40000"/>
                    </a:schemeClr>
                  </a:glow>
                </a:effectLst>
                <a:latin typeface="Comic Sans MS" pitchFamily="66" charset="0"/>
              </a:rPr>
              <a:t>Музыкальные инструменты</a:t>
            </a:r>
            <a:endParaRPr lang="ru-RU" sz="4000" dirty="0">
              <a:solidFill>
                <a:schemeClr val="bg1"/>
              </a:solidFill>
              <a:effectLst>
                <a:glow rad="228600">
                  <a:schemeClr val="accent6">
                    <a:satMod val="175000"/>
                    <a:alpha val="40000"/>
                  </a:schemeClr>
                </a:glow>
              </a:effectLst>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3\Desktop\1613517992_40-p-fon-dlya-prezentatsii-na-temu-muzika-khach-4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0" y="357166"/>
            <a:ext cx="8358246" cy="1631216"/>
          </a:xfrm>
          <a:prstGeom prst="rect">
            <a:avLst/>
          </a:prstGeom>
        </p:spPr>
        <p:txBody>
          <a:bodyPr wrap="square">
            <a:spAutoFit/>
          </a:bodyPr>
          <a:lstStyle/>
          <a:p>
            <a:r>
              <a:rPr lang="ru-RU" sz="2000" b="1" dirty="0" smtClean="0">
                <a:solidFill>
                  <a:srgbClr val="002060"/>
                </a:solidFill>
                <a:latin typeface="Comic Sans MS" pitchFamily="66" charset="0"/>
              </a:rPr>
              <a:t>Святки, или, как их еще называют, Святые вечера – это зимний народный праздник, который начинается на Рождество и длится целых две недели, до самого </a:t>
            </a:r>
            <a:r>
              <a:rPr lang="ru-RU" sz="2000" b="1" dirty="0" smtClean="0">
                <a:solidFill>
                  <a:srgbClr val="002060"/>
                </a:solidFill>
                <a:latin typeface="Comic Sans MS" pitchFamily="66" charset="0"/>
              </a:rPr>
              <a:t>Крещения. Вот </a:t>
            </a:r>
            <a:r>
              <a:rPr lang="ru-RU" sz="2000" b="1" dirty="0" smtClean="0">
                <a:solidFill>
                  <a:srgbClr val="002060"/>
                </a:solidFill>
                <a:latin typeface="Comic Sans MS" pitchFamily="66" charset="0"/>
              </a:rPr>
              <a:t>и в нашем детском саду №6  11 января прошли Рождественские колядки.</a:t>
            </a:r>
            <a:endParaRPr lang="ru-RU" sz="2000" b="1" dirty="0">
              <a:solidFill>
                <a:srgbClr val="002060"/>
              </a:solidFill>
              <a:latin typeface="Comic Sans MS" pitchFamily="66" charset="0"/>
            </a:endParaRPr>
          </a:p>
        </p:txBody>
      </p:sp>
      <p:sp>
        <p:nvSpPr>
          <p:cNvPr id="5" name="Прямоугольник 4"/>
          <p:cNvSpPr/>
          <p:nvPr/>
        </p:nvSpPr>
        <p:spPr>
          <a:xfrm>
            <a:off x="2714612" y="0"/>
            <a:ext cx="3304110" cy="400110"/>
          </a:xfrm>
          <a:prstGeom prst="rect">
            <a:avLst/>
          </a:prstGeom>
        </p:spPr>
        <p:txBody>
          <a:bodyPr wrap="none">
            <a:spAutoFit/>
          </a:bodyPr>
          <a:lstStyle/>
          <a:p>
            <a:r>
              <a:rPr lang="ru-RU" sz="2000" b="1" dirty="0" smtClean="0">
                <a:solidFill>
                  <a:srgbClr val="7030A0"/>
                </a:solidFill>
                <a:effectLst>
                  <a:glow rad="228600">
                    <a:schemeClr val="accent2">
                      <a:satMod val="175000"/>
                      <a:alpha val="40000"/>
                    </a:schemeClr>
                  </a:glow>
                </a:effectLst>
                <a:latin typeface="Comic Sans MS" pitchFamily="66" charset="0"/>
              </a:rPr>
              <a:t>Рождественские колядки</a:t>
            </a:r>
            <a:endParaRPr lang="ru-RU" sz="2000" b="1" dirty="0">
              <a:solidFill>
                <a:srgbClr val="7030A0"/>
              </a:solidFill>
              <a:effectLst>
                <a:glow rad="228600">
                  <a:schemeClr val="accent2">
                    <a:satMod val="175000"/>
                    <a:alpha val="40000"/>
                  </a:schemeClr>
                </a:glow>
              </a:effectLst>
              <a:latin typeface="Comic Sans MS" pitchFamily="66" charset="0"/>
            </a:endParaRPr>
          </a:p>
        </p:txBody>
      </p:sp>
      <p:pic>
        <p:nvPicPr>
          <p:cNvPr id="1026" name="Picture 2" descr="C:\Users\User3\Downloads\308_16_10_26_7tZe-1.jpg"/>
          <p:cNvPicPr>
            <a:picLocks noChangeAspect="1" noChangeArrowheads="1"/>
          </p:cNvPicPr>
          <p:nvPr/>
        </p:nvPicPr>
        <p:blipFill>
          <a:blip r:embed="rId3"/>
          <a:srcRect/>
          <a:stretch>
            <a:fillRect/>
          </a:stretch>
        </p:blipFill>
        <p:spPr bwMode="auto">
          <a:xfrm>
            <a:off x="1500166" y="2143116"/>
            <a:ext cx="2667019" cy="2000264"/>
          </a:xfrm>
          <a:prstGeom prst="rect">
            <a:avLst/>
          </a:prstGeom>
          <a:noFill/>
          <a:ln w="38100">
            <a:solidFill>
              <a:srgbClr val="FF0000"/>
            </a:solidFill>
          </a:ln>
        </p:spPr>
      </p:pic>
      <p:pic>
        <p:nvPicPr>
          <p:cNvPr id="1027" name="Picture 3" descr="C:\Users\User3\Downloads\308_16_10_26_iCOx-1.jpg"/>
          <p:cNvPicPr>
            <a:picLocks noChangeAspect="1" noChangeArrowheads="1"/>
          </p:cNvPicPr>
          <p:nvPr/>
        </p:nvPicPr>
        <p:blipFill>
          <a:blip r:embed="rId4"/>
          <a:srcRect/>
          <a:stretch>
            <a:fillRect/>
          </a:stretch>
        </p:blipFill>
        <p:spPr bwMode="auto">
          <a:xfrm>
            <a:off x="4643438" y="2143116"/>
            <a:ext cx="2650530" cy="1981204"/>
          </a:xfrm>
          <a:prstGeom prst="rect">
            <a:avLst/>
          </a:prstGeom>
          <a:noFill/>
          <a:ln w="38100">
            <a:solidFill>
              <a:srgbClr val="FF0000"/>
            </a:solidFill>
          </a:ln>
        </p:spPr>
      </p:pic>
      <p:pic>
        <p:nvPicPr>
          <p:cNvPr id="1028" name="Picture 4" descr="C:\Users\User3\Downloads\308_16_10_27_L618-1.jpg"/>
          <p:cNvPicPr>
            <a:picLocks noChangeAspect="1" noChangeArrowheads="1"/>
          </p:cNvPicPr>
          <p:nvPr/>
        </p:nvPicPr>
        <p:blipFill>
          <a:blip r:embed="rId5"/>
          <a:srcRect/>
          <a:stretch>
            <a:fillRect/>
          </a:stretch>
        </p:blipFill>
        <p:spPr bwMode="auto">
          <a:xfrm>
            <a:off x="1571604" y="4500570"/>
            <a:ext cx="2571768" cy="1928826"/>
          </a:xfrm>
          <a:prstGeom prst="rect">
            <a:avLst/>
          </a:prstGeom>
          <a:noFill/>
          <a:ln w="38100">
            <a:solidFill>
              <a:srgbClr val="FF0000"/>
            </a:solidFill>
          </a:ln>
        </p:spPr>
      </p:pic>
      <p:pic>
        <p:nvPicPr>
          <p:cNvPr id="1029" name="Picture 5" descr="C:\Users\User3\Downloads\308_16_10_27_T9XL-1.jpg"/>
          <p:cNvPicPr>
            <a:picLocks noChangeAspect="1" noChangeArrowheads="1"/>
          </p:cNvPicPr>
          <p:nvPr/>
        </p:nvPicPr>
        <p:blipFill>
          <a:blip r:embed="rId6"/>
          <a:srcRect/>
          <a:stretch>
            <a:fillRect/>
          </a:stretch>
        </p:blipFill>
        <p:spPr bwMode="auto">
          <a:xfrm>
            <a:off x="4714876" y="4500570"/>
            <a:ext cx="2576083" cy="1928826"/>
          </a:xfrm>
          <a:prstGeom prst="rect">
            <a:avLst/>
          </a:prstGeom>
          <a:noFill/>
          <a:ln w="38100">
            <a:solidFill>
              <a:srgbClr val="FF0000"/>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3\Desktop\1613517992_40-p-fon-dlya-prezentatsii-na-temu-muzika-khach-4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0" y="0"/>
            <a:ext cx="9144000" cy="6863417"/>
          </a:xfrm>
          <a:prstGeom prst="rect">
            <a:avLst/>
          </a:prstGeom>
        </p:spPr>
        <p:txBody>
          <a:bodyPr wrap="square">
            <a:spAutoFit/>
          </a:bodyPr>
          <a:lstStyle/>
          <a:p>
            <a:r>
              <a:rPr lang="ru-RU" sz="2400" b="1" dirty="0" smtClean="0">
                <a:solidFill>
                  <a:srgbClr val="C00000"/>
                </a:solidFill>
                <a:latin typeface="Comic Sans MS" pitchFamily="66" charset="0"/>
              </a:rPr>
              <a:t>Игра на музыкальных инструментах</a:t>
            </a:r>
          </a:p>
          <a:p>
            <a:r>
              <a:rPr lang="ru-RU" sz="2000" b="1" dirty="0" smtClean="0">
                <a:solidFill>
                  <a:srgbClr val="7030A0"/>
                </a:solidFill>
                <a:latin typeface="Comic Sans MS" pitchFamily="66" charset="0"/>
              </a:rPr>
              <a:t>Игра на музыкальных инструментах - один из видов детского исполнительства. Применение детских музыкальных инструментов и игрушек обогащает музыкальные впечатления дошкольников, развивает их музыкальные способности. Кроме того, игра на музыкальных инструментах развивает волю, стремление к достижению цели, воображение. Выдающиеся музыканты-просветители Б. Асафьев, Б. Яворский, австрийский композитор и педагог Карл </a:t>
            </a:r>
            <a:r>
              <a:rPr lang="ru-RU" sz="2000" b="1" dirty="0" err="1" smtClean="0">
                <a:solidFill>
                  <a:srgbClr val="7030A0"/>
                </a:solidFill>
                <a:latin typeface="Comic Sans MS" pitchFamily="66" charset="0"/>
              </a:rPr>
              <a:t>Орф</a:t>
            </a:r>
            <a:r>
              <a:rPr lang="ru-RU" sz="2000" b="1" dirty="0" smtClean="0">
                <a:solidFill>
                  <a:srgbClr val="7030A0"/>
                </a:solidFill>
                <a:latin typeface="Comic Sans MS" pitchFamily="66" charset="0"/>
              </a:rPr>
              <a:t> подчеркивали значение активных форм музыкальной деятельности и детского оркестра как основы элементарного </a:t>
            </a:r>
            <a:r>
              <a:rPr lang="ru-RU" sz="2000" b="1" dirty="0" err="1" smtClean="0">
                <a:solidFill>
                  <a:srgbClr val="7030A0"/>
                </a:solidFill>
                <a:latin typeface="Comic Sans MS" pitchFamily="66" charset="0"/>
              </a:rPr>
              <a:t>музицирования</a:t>
            </a:r>
            <a:r>
              <a:rPr lang="ru-RU" sz="2000" b="1" dirty="0" smtClean="0">
                <a:solidFill>
                  <a:srgbClr val="7030A0"/>
                </a:solidFill>
                <a:latin typeface="Comic Sans MS" pitchFamily="66" charset="0"/>
              </a:rPr>
              <a:t> и развития музыкальности у всех 			детей. Как показывает практика, игра на 				музыкальных инструментах – одна из 				интереснейших для детей форм музыкальной 			деятельности. Желание детей играть и петь в 			ансамбле настолько сильны, что дети даже не 			замечают большой учебной работы. Это 				позволяет педагогу решить следующие задачи: 			- развитие интереса к музыкальным занятиям; 			- развитие музыкальности детей; - развитие 			ритмического и тембрового слуха, чувства 			ансамбля</a:t>
            </a:r>
            <a:endParaRPr lang="ru-RU" sz="2000" b="1" dirty="0">
              <a:solidFill>
                <a:srgbClr val="7030A0"/>
              </a:solidFill>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3\Desktop\1613517992_40-p-fon-dlya-prezentatsii-na-temu-muzika-khach-4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0" y="0"/>
            <a:ext cx="9144000" cy="5632311"/>
          </a:xfrm>
          <a:prstGeom prst="rect">
            <a:avLst/>
          </a:prstGeom>
        </p:spPr>
        <p:txBody>
          <a:bodyPr wrap="square">
            <a:spAutoFit/>
          </a:bodyPr>
          <a:lstStyle/>
          <a:p>
            <a:r>
              <a:rPr lang="ru-RU" sz="2000" b="1" dirty="0" smtClean="0">
                <a:solidFill>
                  <a:srgbClr val="7030A0"/>
                </a:solidFill>
                <a:latin typeface="Comic Sans MS" pitchFamily="66" charset="0"/>
              </a:rPr>
              <a:t> - приобретение навыков игры на простейших инструментах; - освоение элементов музыкальной грамоты; - развитие координации простейших движений при игре на детских музыкальных инструментах. При обучении детей в игре на музыкальных инструментах я чаще всего применяю игровую технологию. Игровая форма занятий создается при помощи игровых приемов и ситуаций, которые выступают как средство побуждения, стимулирования детей к учебной деятельности. Реализация игровых приемов и ситуаций на занятиях происходит по таким основным направлениям: 				дидактическая цель ставится перед детьми в 			форме игровой задачи; игровая деятельность 			подчиняется правилам игры; музыкальный 			материал используется в качестве ее средства, 			в учебную деятельность вводится элемент 			соревнования, который переводит 					дидактическую задачу в игровую; успешное 			выполнение дидактического задания 				связывается с игровым результатом. </a:t>
            </a:r>
            <a:endParaRPr lang="ru-RU" sz="2000" b="1" dirty="0">
              <a:solidFill>
                <a:srgbClr val="7030A0"/>
              </a:solidFill>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3\Desktop\1613517992_40-p-fon-dlya-prezentatsii-na-temu-muzika-khach-4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0" y="610136"/>
            <a:ext cx="9144000" cy="6247864"/>
          </a:xfrm>
          <a:prstGeom prst="rect">
            <a:avLst/>
          </a:prstGeom>
        </p:spPr>
        <p:txBody>
          <a:bodyPr wrap="square">
            <a:spAutoFit/>
          </a:bodyPr>
          <a:lstStyle/>
          <a:p>
            <a:r>
              <a:rPr lang="ru-RU" dirty="0"/>
              <a:t> </a:t>
            </a:r>
            <a:r>
              <a:rPr lang="ru-RU" sz="2000" b="1" dirty="0">
                <a:solidFill>
                  <a:srgbClr val="C00000"/>
                </a:solidFill>
                <a:latin typeface="Comic Sans MS" pitchFamily="66" charset="0"/>
              </a:rPr>
              <a:t>Большинство музыкальных руководителей в дошкольном образовании согласятся со мной, что одним из увлекательных видов музыкальной деятельности является игра на детских музыкальных инструментах. И это не удивительно. Ребенок по своей природе любопытен и очень активен, ему хочется всё потрогать своими руками, проверить, как это работает, как устроен тот или иной предмет. И когда в его руках начинает что-то звенеть, шуметь, стучать ребенок испытывает удивление и огромную радость. Мои ребята не исключение. Они всегда с неподдельным интересом рассматривают предметы, которые я приношу на свои занятия. </a:t>
            </a:r>
            <a:endParaRPr lang="ru-RU" sz="2000" b="1" dirty="0" smtClean="0">
              <a:solidFill>
                <a:srgbClr val="C00000"/>
              </a:solidFill>
              <a:latin typeface="Comic Sans MS" pitchFamily="66" charset="0"/>
            </a:endParaRPr>
          </a:p>
          <a:p>
            <a:r>
              <a:rPr lang="ru-RU" sz="2000" b="1" dirty="0">
                <a:solidFill>
                  <a:srgbClr val="C00000"/>
                </a:solidFill>
                <a:latin typeface="Comic Sans MS" pitchFamily="66" charset="0"/>
              </a:rPr>
              <a:t> </a:t>
            </a:r>
            <a:r>
              <a:rPr lang="ru-RU" sz="2000" b="1" dirty="0" smtClean="0">
                <a:solidFill>
                  <a:srgbClr val="C00000"/>
                </a:solidFill>
                <a:latin typeface="Comic Sans MS" pitchFamily="66" charset="0"/>
              </a:rPr>
              <a:t>                          Это </a:t>
            </a:r>
            <a:r>
              <a:rPr lang="ru-RU" sz="2000" b="1" dirty="0">
                <a:solidFill>
                  <a:srgbClr val="C00000"/>
                </a:solidFill>
                <a:latin typeface="Comic Sans MS" pitchFamily="66" charset="0"/>
              </a:rPr>
              <a:t>не только музыкальные инструменты, </a:t>
            </a:r>
            <a:r>
              <a:rPr lang="ru-RU" sz="2000" b="1" dirty="0" smtClean="0">
                <a:solidFill>
                  <a:srgbClr val="C00000"/>
                </a:solidFill>
                <a:latin typeface="Comic Sans MS" pitchFamily="66" charset="0"/>
              </a:rPr>
              <a:t>                       			которые </a:t>
            </a:r>
            <a:r>
              <a:rPr lang="ru-RU" sz="2000" b="1" dirty="0">
                <a:solidFill>
                  <a:srgbClr val="C00000"/>
                </a:solidFill>
                <a:latin typeface="Comic Sans MS" pitchFamily="66" charset="0"/>
              </a:rPr>
              <a:t>имеются в арсенале любого </a:t>
            </a:r>
            <a:r>
              <a:rPr lang="ru-RU" sz="2000" b="1" dirty="0" smtClean="0">
                <a:solidFill>
                  <a:srgbClr val="C00000"/>
                </a:solidFill>
                <a:latin typeface="Comic Sans MS" pitchFamily="66" charset="0"/>
              </a:rPr>
              <a:t>				музыкального </a:t>
            </a:r>
            <a:r>
              <a:rPr lang="ru-RU" sz="2000" b="1" dirty="0">
                <a:solidFill>
                  <a:srgbClr val="C00000"/>
                </a:solidFill>
                <a:latin typeface="Comic Sans MS" pitchFamily="66" charset="0"/>
              </a:rPr>
              <a:t>зала, но и обычные деревянные </a:t>
            </a:r>
            <a:r>
              <a:rPr lang="ru-RU" sz="2000" b="1" dirty="0" smtClean="0">
                <a:solidFill>
                  <a:srgbClr val="C00000"/>
                </a:solidFill>
                <a:latin typeface="Comic Sans MS" pitchFamily="66" charset="0"/>
              </a:rPr>
              <a:t>			кубики</a:t>
            </a:r>
            <a:r>
              <a:rPr lang="ru-RU" sz="2000" b="1" dirty="0">
                <a:solidFill>
                  <a:srgbClr val="C00000"/>
                </a:solidFill>
                <a:latin typeface="Comic Sans MS" pitchFamily="66" charset="0"/>
              </a:rPr>
              <a:t>, палочки, просто пустые бутылочки </a:t>
            </a:r>
            <a:r>
              <a:rPr lang="ru-RU" sz="2000" b="1" dirty="0" smtClean="0">
                <a:solidFill>
                  <a:srgbClr val="C00000"/>
                </a:solidFill>
                <a:latin typeface="Comic Sans MS" pitchFamily="66" charset="0"/>
              </a:rPr>
              <a:t>из-			под </a:t>
            </a:r>
            <a:r>
              <a:rPr lang="ru-RU" sz="2000" b="1" dirty="0">
                <a:solidFill>
                  <a:srgbClr val="C00000"/>
                </a:solidFill>
                <a:latin typeface="Comic Sans MS" pitchFamily="66" charset="0"/>
              </a:rPr>
              <a:t>йогурта, пластиковые тарелочки, шишки, </a:t>
            </a:r>
            <a:r>
              <a:rPr lang="ru-RU" sz="2000" b="1" dirty="0" smtClean="0">
                <a:solidFill>
                  <a:srgbClr val="C00000"/>
                </a:solidFill>
                <a:latin typeface="Comic Sans MS" pitchFamily="66" charset="0"/>
              </a:rPr>
              <a:t>			скорлупа </a:t>
            </a:r>
            <a:r>
              <a:rPr lang="ru-RU" sz="2000" b="1" dirty="0">
                <a:solidFill>
                  <a:srgbClr val="C00000"/>
                </a:solidFill>
                <a:latin typeface="Comic Sans MS" pitchFamily="66" charset="0"/>
              </a:rPr>
              <a:t>от грецкого ореха и даже обычный </a:t>
            </a:r>
            <a:r>
              <a:rPr lang="ru-RU" sz="2000" b="1" dirty="0" smtClean="0">
                <a:solidFill>
                  <a:srgbClr val="C00000"/>
                </a:solidFill>
                <a:latin typeface="Comic Sans MS" pitchFamily="66" charset="0"/>
              </a:rPr>
              <a:t>			лист </a:t>
            </a:r>
            <a:r>
              <a:rPr lang="ru-RU" sz="2000" b="1" dirty="0">
                <a:solidFill>
                  <a:srgbClr val="C00000"/>
                </a:solidFill>
                <a:latin typeface="Comic Sans MS" pitchFamily="66" charset="0"/>
              </a:rPr>
              <a:t>бумаги. На всех этих вроде не </a:t>
            </a:r>
            <a:r>
              <a:rPr lang="ru-RU" sz="2000" b="1" dirty="0" smtClean="0">
                <a:solidFill>
                  <a:srgbClr val="C00000"/>
                </a:solidFill>
                <a:latin typeface="Comic Sans MS" pitchFamily="66" charset="0"/>
              </a:rPr>
              <a:t>				музыкальных </a:t>
            </a:r>
            <a:r>
              <a:rPr lang="ru-RU" sz="2000" b="1" dirty="0">
                <a:solidFill>
                  <a:srgbClr val="C00000"/>
                </a:solidFill>
                <a:latin typeface="Comic Sans MS" pitchFamily="66" charset="0"/>
              </a:rPr>
              <a:t>предметах дети с большим </a:t>
            </a:r>
            <a:r>
              <a:rPr lang="ru-RU" sz="2000" b="1" dirty="0" smtClean="0">
                <a:solidFill>
                  <a:srgbClr val="C00000"/>
                </a:solidFill>
                <a:latin typeface="Comic Sans MS" pitchFamily="66" charset="0"/>
              </a:rPr>
              <a:t>				интересом </a:t>
            </a:r>
            <a:r>
              <a:rPr lang="ru-RU" sz="2000" b="1" dirty="0">
                <a:solidFill>
                  <a:srgbClr val="C00000"/>
                </a:solidFill>
                <a:latin typeface="Comic Sans MS" pitchFamily="66" charset="0"/>
              </a:rPr>
              <a:t>пробуют играть или простукивать </a:t>
            </a:r>
            <a:r>
              <a:rPr lang="ru-RU" sz="2000" b="1" dirty="0" smtClean="0">
                <a:solidFill>
                  <a:srgbClr val="C00000"/>
                </a:solidFill>
                <a:latin typeface="Comic Sans MS" pitchFamily="66" charset="0"/>
              </a:rPr>
              <a:t>			предлагаемую </a:t>
            </a:r>
            <a:r>
              <a:rPr lang="ru-RU" sz="2000" b="1" dirty="0">
                <a:solidFill>
                  <a:srgbClr val="C00000"/>
                </a:solidFill>
                <a:latin typeface="Comic Sans MS" pitchFamily="66" charset="0"/>
              </a:rPr>
              <a:t>мелодию. </a:t>
            </a:r>
            <a:r>
              <a:rPr lang="ru-RU" dirty="0"/>
              <a:t>   </a:t>
            </a:r>
          </a:p>
        </p:txBody>
      </p:sp>
      <p:sp>
        <p:nvSpPr>
          <p:cNvPr id="5" name="Прямоугольник 4"/>
          <p:cNvSpPr/>
          <p:nvPr/>
        </p:nvSpPr>
        <p:spPr>
          <a:xfrm>
            <a:off x="0" y="0"/>
            <a:ext cx="9144000" cy="646331"/>
          </a:xfrm>
          <a:prstGeom prst="rect">
            <a:avLst/>
          </a:prstGeom>
          <a:effectLst>
            <a:glow rad="139700">
              <a:schemeClr val="accent6">
                <a:satMod val="175000"/>
                <a:alpha val="40000"/>
              </a:schemeClr>
            </a:glow>
          </a:effectLst>
        </p:spPr>
        <p:txBody>
          <a:bodyPr wrap="square">
            <a:spAutoFit/>
          </a:bodyPr>
          <a:lstStyle/>
          <a:p>
            <a:r>
              <a:rPr lang="ru-RU" b="1" cap="all" dirty="0" smtClean="0">
                <a:solidFill>
                  <a:srgbClr val="00B050"/>
                </a:solidFill>
                <a:latin typeface="Comic Sans MS" pitchFamily="66" charset="0"/>
              </a:rPr>
              <a:t>«ИСПОЛЬЗОВАНИЕ СОВРЕМЕННЫХ ТЕХНОЛОГИЙ В ИГРЕ НА МЕТАЛЛОФОНАХ»</a:t>
            </a:r>
            <a:endParaRPr lang="ru-RU" b="1" dirty="0">
              <a:solidFill>
                <a:srgbClr val="00B050"/>
              </a:solidFill>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3\Desktop\1613517992_40-p-fon-dlya-prezentatsii-na-temu-muzika-khach-4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2286000" y="889844"/>
            <a:ext cx="4572000" cy="369332"/>
          </a:xfrm>
          <a:prstGeom prst="rect">
            <a:avLst/>
          </a:prstGeom>
        </p:spPr>
        <p:txBody>
          <a:bodyPr>
            <a:spAutoFit/>
          </a:bodyPr>
          <a:lstStyle/>
          <a:p>
            <a:r>
              <a:rPr lang="ru-RU" dirty="0" smtClean="0"/>
              <a:t>.</a:t>
            </a:r>
            <a:endParaRPr lang="ru-RU" dirty="0"/>
          </a:p>
        </p:txBody>
      </p:sp>
      <p:sp>
        <p:nvSpPr>
          <p:cNvPr id="5" name="Прямоугольник 4"/>
          <p:cNvSpPr/>
          <p:nvPr/>
        </p:nvSpPr>
        <p:spPr>
          <a:xfrm>
            <a:off x="0" y="0"/>
            <a:ext cx="9144000" cy="6217087"/>
          </a:xfrm>
          <a:prstGeom prst="rect">
            <a:avLst/>
          </a:prstGeom>
        </p:spPr>
        <p:txBody>
          <a:bodyPr wrap="square">
            <a:spAutoFit/>
          </a:bodyPr>
          <a:lstStyle/>
          <a:p>
            <a:r>
              <a:rPr lang="ru-RU" sz="2000" b="1" dirty="0" smtClean="0">
                <a:solidFill>
                  <a:srgbClr val="C00000"/>
                </a:solidFill>
                <a:latin typeface="Comic Sans MS" pitchFamily="66" charset="0"/>
              </a:rPr>
              <a:t>Сколько впечатлений у маленьких музыкантов, когда вместе с оркестром у них получается сыграть музыку. Обучаясь игре на детских музыкальных инструментах, мои воспитанники открывают для себя мир музыкальных звуков, осознаннее различают красоту их звучания.  Каждый музыкальный руководитель старается использовать в своей работе различные приёмы и технологии для формирования художественного вкуса, развития творческого потенциала каждого ребёнка и гармонического развития личности в целом. Для этого, помимо различных музыкально -дидактических 			игр и комплексов ритмических упражнений я 			использую музыкальные видео игры, которые 			в легкой игровой форме помогают детям 				развивать ритмический слух, знакомят с 				короткими и длинными звуками. Этим 				упражнениям в озвучивании ритмов стараюсь 			уделять время почти на каждом занятии, 				начиная со средней группы, поэтому сыграть 			ритмический оркестр для моих воспитанников 			не составляет труда.</a:t>
            </a:r>
          </a:p>
          <a:p>
            <a:r>
              <a:rPr lang="ru-RU" dirty="0" smtClean="0"/>
              <a:t> </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3\Desktop\1613517992_40-p-fon-dlya-prezentatsii-na-temu-muzika-khach-4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0" y="0"/>
            <a:ext cx="9144000" cy="6247864"/>
          </a:xfrm>
          <a:prstGeom prst="rect">
            <a:avLst/>
          </a:prstGeom>
        </p:spPr>
        <p:txBody>
          <a:bodyPr wrap="square">
            <a:spAutoFit/>
          </a:bodyPr>
          <a:lstStyle/>
          <a:p>
            <a:r>
              <a:rPr lang="ru-RU" sz="2000" b="1" dirty="0" smtClean="0">
                <a:solidFill>
                  <a:srgbClr val="C00000"/>
                </a:solidFill>
                <a:latin typeface="Comic Sans MS" pitchFamily="66" charset="0"/>
              </a:rPr>
              <a:t>Для того чтобы музыка в детском оркестре зазвучала четко, синхронно, ритмично на каждом занятии при изучении новой мелодии я использую цветовые схемы подсказки, где дети не зная нотной грамоты, используют соответствующую по цвету пластинку на металлофоне. Детям гораздо проще сыграть написанную последовательность цветов: например -"зелёная, красная, красная, белая" (то есть, к примеру: "</a:t>
            </a:r>
            <a:r>
              <a:rPr lang="ru-RU" sz="2000" b="1" dirty="0" err="1" smtClean="0">
                <a:solidFill>
                  <a:srgbClr val="C00000"/>
                </a:solidFill>
                <a:latin typeface="Comic Sans MS" pitchFamily="66" charset="0"/>
              </a:rPr>
              <a:t>ми-до-до-си</a:t>
            </a:r>
            <a:r>
              <a:rPr lang="ru-RU" sz="2000" b="1" dirty="0" smtClean="0">
                <a:solidFill>
                  <a:srgbClr val="C00000"/>
                </a:solidFill>
                <a:latin typeface="Comic Sans MS" pitchFamily="66" charset="0"/>
              </a:rPr>
              <a:t>). Это трудоёмкий, но в тоже время, очень увлекательный для детей процесс. Для меня важно, когда находишь красивую мелодию в том стиле, в котором 			хочешь представить оркестр, да на 				металлофонах есть цветовая гамма, то всё 			зависит только от нашей фантазии, которая 			предусматривает, конечно, и способности 			детей, учитывая, много ли времени ты можешь 			уделить оркестру, подбираешь и записываешь 			цветовые ноты. Чаще всего подбирать ноты для 			игры на металлофоне в сопровождении 				оркестра приходится самой, стараясь, чтобы 			цветовые фразы были несложные и доступны 			для разучивания каждому ребёнку. </a:t>
            </a:r>
            <a:endParaRPr lang="ru-RU" sz="2000" b="1" dirty="0">
              <a:solidFill>
                <a:srgbClr val="C00000"/>
              </a:solidFill>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3\Desktop\1613517992_40-p-fon-dlya-prezentatsii-na-temu-muzika-khach-4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0" y="0"/>
            <a:ext cx="9144000" cy="6555641"/>
          </a:xfrm>
          <a:prstGeom prst="rect">
            <a:avLst/>
          </a:prstGeom>
        </p:spPr>
        <p:txBody>
          <a:bodyPr wrap="square">
            <a:spAutoFit/>
          </a:bodyPr>
          <a:lstStyle/>
          <a:p>
            <a:r>
              <a:rPr lang="ru-RU" sz="2000" b="1" dirty="0" smtClean="0">
                <a:solidFill>
                  <a:srgbClr val="C00000"/>
                </a:solidFill>
                <a:latin typeface="Comic Sans MS" pitchFamily="66" charset="0"/>
              </a:rPr>
              <a:t>Дети прослушивают моё исполнение на металлофоне и знакомятся с её цветовой схемой. Эти схемы распечатываю в соответствии нот и цвета на пластинках металлофонов. Начинаем учить, проговаривая цветовую последовательность, затем «играем» пальчиком по клавишам без звука. И только после этого играем молоточком по клавишам. Каждый раз напоминая, что молоточек должен ударять по пластинке, словно капелька, чтобы звук был звонкий. Учат дети эти несложные партии по фразам, не более 1-2 фразы за занятие. За счёт цветового восприятия, запоминают очень быстро и легко, на следующем занятии закрепляем эти фразы, и если всё успешно, каждый справляется с «цветными» нотами, 				добавляем ещё парочку новых фраз. Учим 			сразу все вместе, чтобы дети слышали оркестр, 			гармонию и согласованность звучания, тем 			более, что партии несложные и легко 				запоминаются цветовые сочетания. Так каждый 			раз, словно бусы на ниточку мы с детьми 			собираем целую фразу. Их, как правило, 			немного и они небольшие. В итоге у моих 			ребят возникает такая заинтересованность и 			волнение от сопричастности к такой красоте! </a:t>
            </a:r>
            <a:endParaRPr lang="ru-RU" sz="2000" b="1" dirty="0">
              <a:solidFill>
                <a:srgbClr val="C00000"/>
              </a:solidFill>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3\Desktop\1613517992_40-p-fon-dlya-prezentatsii-na-temu-muzika-khach-4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0" y="0"/>
            <a:ext cx="9144000" cy="4093428"/>
          </a:xfrm>
          <a:prstGeom prst="rect">
            <a:avLst/>
          </a:prstGeom>
        </p:spPr>
        <p:txBody>
          <a:bodyPr wrap="square">
            <a:spAutoFit/>
          </a:bodyPr>
          <a:lstStyle/>
          <a:p>
            <a:r>
              <a:rPr lang="ru-RU" sz="2000" b="1" dirty="0" smtClean="0">
                <a:solidFill>
                  <a:srgbClr val="C00000"/>
                </a:solidFill>
                <a:latin typeface="Comic Sans MS" pitchFamily="66" charset="0"/>
              </a:rPr>
              <a:t>Это всегда вдохновляет ребят! Ведь сейчас перед своими родителями и гостями праздника играют в унисон вместе с симфоническим оркестром целых двадцать пять металлофонов. И их игра звучит так благозвучно!</a:t>
            </a:r>
            <a:br>
              <a:rPr lang="ru-RU" sz="2000" b="1" dirty="0" smtClean="0">
                <a:solidFill>
                  <a:srgbClr val="C00000"/>
                </a:solidFill>
                <a:latin typeface="Comic Sans MS" pitchFamily="66" charset="0"/>
              </a:rPr>
            </a:br>
            <a:r>
              <a:rPr lang="ru-RU" sz="2000" b="1" dirty="0" smtClean="0">
                <a:solidFill>
                  <a:srgbClr val="C00000"/>
                </a:solidFill>
                <a:latin typeface="Comic Sans MS" pitchFamily="66" charset="0"/>
              </a:rPr>
              <a:t>Я уверена, что дети запомнят и имена великих композиторов, и узнают через много лет их бессмертные произведения, ведь то, что заложено в детстве, остаётся в памяти надолго.</a:t>
            </a:r>
          </a:p>
          <a:p>
            <a:r>
              <a:rPr lang="ru-RU" sz="2000" b="1" dirty="0" smtClean="0">
                <a:solidFill>
                  <a:srgbClr val="C00000"/>
                </a:solidFill>
                <a:latin typeface="Comic Sans MS" pitchFamily="66" charset="0"/>
              </a:rPr>
              <a:t>   			А уж соприкосновение с такой музыкой не 			только в слушании, а ещё и в 					исполнительстве, я надеюсь, впечатлит детей 			на долгие годы и сделает их добрее, 				милосерднее, поможет стать духовными и 			тонкими людьми.</a:t>
            </a:r>
            <a:endParaRPr lang="ru-RU" sz="2000" b="1" dirty="0">
              <a:solidFill>
                <a:srgbClr val="C00000"/>
              </a:solidFill>
              <a:latin typeface="Comic Sans MS"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3\Desktop\1613517992_40-p-fon-dlya-prezentatsii-na-temu-muzika-khach-4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2786050" y="0"/>
            <a:ext cx="3446777" cy="369332"/>
          </a:xfrm>
          <a:prstGeom prst="rect">
            <a:avLst/>
          </a:prstGeom>
        </p:spPr>
        <p:txBody>
          <a:bodyPr wrap="none">
            <a:spAutoFit/>
          </a:bodyPr>
          <a:lstStyle/>
          <a:p>
            <a:r>
              <a:rPr lang="ru-RU" b="1" dirty="0" smtClean="0">
                <a:solidFill>
                  <a:srgbClr val="002060"/>
                </a:solidFill>
                <a:effectLst>
                  <a:glow rad="228600">
                    <a:schemeClr val="accent5">
                      <a:satMod val="175000"/>
                      <a:alpha val="40000"/>
                    </a:schemeClr>
                  </a:glow>
                </a:effectLst>
                <a:latin typeface="Comic Sans MS" pitchFamily="66" charset="0"/>
              </a:rPr>
              <a:t>«Всем нам весело живется»</a:t>
            </a:r>
            <a:endParaRPr lang="ru-RU" dirty="0"/>
          </a:p>
        </p:txBody>
      </p:sp>
      <p:sp>
        <p:nvSpPr>
          <p:cNvPr id="5" name="Прямоугольник 4"/>
          <p:cNvSpPr/>
          <p:nvPr/>
        </p:nvSpPr>
        <p:spPr>
          <a:xfrm>
            <a:off x="0" y="428604"/>
            <a:ext cx="9144000" cy="2031325"/>
          </a:xfrm>
          <a:prstGeom prst="rect">
            <a:avLst/>
          </a:prstGeom>
        </p:spPr>
        <p:txBody>
          <a:bodyPr wrap="square">
            <a:spAutoFit/>
          </a:bodyPr>
          <a:lstStyle/>
          <a:p>
            <a:r>
              <a:rPr lang="ru-RU" b="1" dirty="0" smtClean="0">
                <a:solidFill>
                  <a:srgbClr val="7030A0"/>
                </a:solidFill>
                <a:latin typeface="Comic Sans MS" pitchFamily="66" charset="0"/>
              </a:rPr>
              <a:t>	</a:t>
            </a:r>
            <a:r>
              <a:rPr lang="ru-RU" b="1" dirty="0" smtClean="0">
                <a:solidFill>
                  <a:srgbClr val="7030A0"/>
                </a:solidFill>
                <a:latin typeface="Comic Sans MS" pitchFamily="66" charset="0"/>
              </a:rPr>
              <a:t>	</a:t>
            </a:r>
            <a:r>
              <a:rPr lang="ru-RU" b="1" dirty="0" smtClean="0">
                <a:solidFill>
                  <a:srgbClr val="00B050"/>
                </a:solidFill>
                <a:latin typeface="Comic Sans MS" pitchFamily="66" charset="0"/>
              </a:rPr>
              <a:t>Новогодние </a:t>
            </a:r>
            <a:r>
              <a:rPr lang="ru-RU" b="1" dirty="0" smtClean="0">
                <a:solidFill>
                  <a:srgbClr val="00B050"/>
                </a:solidFill>
                <a:latin typeface="Comic Sans MS" pitchFamily="66" charset="0"/>
              </a:rPr>
              <a:t>утренники в детском саду</a:t>
            </a:r>
          </a:p>
          <a:p>
            <a:r>
              <a:rPr lang="ru-RU" b="1" dirty="0" smtClean="0">
                <a:solidFill>
                  <a:srgbClr val="7030A0"/>
                </a:solidFill>
                <a:latin typeface="Comic Sans MS" pitchFamily="66" charset="0"/>
              </a:rPr>
              <a:t>Время новогодних утренников — это время красивой, доброй сказки, которая приходит в каждый детский сад в конце каждого года. Новый год - это волшебный  праздник, любимый праздник всех детей.</a:t>
            </a:r>
          </a:p>
          <a:p>
            <a:r>
              <a:rPr lang="ru-RU" b="1" dirty="0" smtClean="0">
                <a:solidFill>
                  <a:srgbClr val="7030A0"/>
                </a:solidFill>
                <a:latin typeface="Comic Sans MS" pitchFamily="66" charset="0"/>
              </a:rPr>
              <a:t>В нашем детском саду  27 и 28 декабря проходили Новогодние утренники, во время проведения которых эмоции переполняли детей, было много сюрпризов, загадок, путешествий, встреч со сказочными героями. </a:t>
            </a:r>
            <a:endParaRPr lang="ru-RU" b="1" dirty="0">
              <a:solidFill>
                <a:srgbClr val="7030A0"/>
              </a:solidFill>
              <a:latin typeface="Comic Sans MS" pitchFamily="66" charset="0"/>
            </a:endParaRPr>
          </a:p>
        </p:txBody>
      </p:sp>
      <p:pic>
        <p:nvPicPr>
          <p:cNvPr id="1034" name="Picture 10" descr="C:\Users\User3\Downloads\308_15_12_36_3TSR-1.jpg"/>
          <p:cNvPicPr>
            <a:picLocks noChangeAspect="1" noChangeArrowheads="1"/>
          </p:cNvPicPr>
          <p:nvPr/>
        </p:nvPicPr>
        <p:blipFill>
          <a:blip r:embed="rId3"/>
          <a:srcRect/>
          <a:stretch>
            <a:fillRect/>
          </a:stretch>
        </p:blipFill>
        <p:spPr bwMode="auto">
          <a:xfrm>
            <a:off x="857224" y="2428868"/>
            <a:ext cx="2576171" cy="1928826"/>
          </a:xfrm>
          <a:prstGeom prst="rect">
            <a:avLst/>
          </a:prstGeom>
          <a:noFill/>
          <a:ln w="38100">
            <a:solidFill>
              <a:srgbClr val="00B050"/>
            </a:solidFill>
          </a:ln>
        </p:spPr>
      </p:pic>
      <p:pic>
        <p:nvPicPr>
          <p:cNvPr id="1035" name="Picture 11" descr="C:\Users\User3\Downloads\308_15_12_36_OjG0-1.jpg"/>
          <p:cNvPicPr>
            <a:picLocks noChangeAspect="1" noChangeArrowheads="1"/>
          </p:cNvPicPr>
          <p:nvPr/>
        </p:nvPicPr>
        <p:blipFill>
          <a:blip r:embed="rId4"/>
          <a:srcRect/>
          <a:stretch>
            <a:fillRect/>
          </a:stretch>
        </p:blipFill>
        <p:spPr bwMode="auto">
          <a:xfrm>
            <a:off x="4929190" y="2428868"/>
            <a:ext cx="2571768" cy="1928826"/>
          </a:xfrm>
          <a:prstGeom prst="rect">
            <a:avLst/>
          </a:prstGeom>
          <a:noFill/>
          <a:ln w="38100">
            <a:solidFill>
              <a:srgbClr val="00B050"/>
            </a:solidFill>
          </a:ln>
        </p:spPr>
      </p:pic>
      <p:pic>
        <p:nvPicPr>
          <p:cNvPr id="1036" name="Picture 12" descr="C:\Users\User3\Downloads\308_15_12_36_Tn7g-1.jpg"/>
          <p:cNvPicPr>
            <a:picLocks noChangeAspect="1" noChangeArrowheads="1"/>
          </p:cNvPicPr>
          <p:nvPr/>
        </p:nvPicPr>
        <p:blipFill>
          <a:blip r:embed="rId5"/>
          <a:srcRect/>
          <a:stretch>
            <a:fillRect/>
          </a:stretch>
        </p:blipFill>
        <p:spPr bwMode="auto">
          <a:xfrm>
            <a:off x="857224" y="4500570"/>
            <a:ext cx="2500330" cy="1881691"/>
          </a:xfrm>
          <a:prstGeom prst="rect">
            <a:avLst/>
          </a:prstGeom>
          <a:noFill/>
          <a:ln w="38100">
            <a:solidFill>
              <a:srgbClr val="00B050"/>
            </a:solidFill>
          </a:ln>
        </p:spPr>
      </p:pic>
      <p:pic>
        <p:nvPicPr>
          <p:cNvPr id="1037" name="Picture 13" descr="C:\Users\User3\Downloads\308_15_12_37_2C3F-1.jpg"/>
          <p:cNvPicPr>
            <a:picLocks noChangeAspect="1" noChangeArrowheads="1"/>
          </p:cNvPicPr>
          <p:nvPr/>
        </p:nvPicPr>
        <p:blipFill>
          <a:blip r:embed="rId6"/>
          <a:srcRect/>
          <a:stretch>
            <a:fillRect/>
          </a:stretch>
        </p:blipFill>
        <p:spPr bwMode="auto">
          <a:xfrm>
            <a:off x="4929190" y="4500570"/>
            <a:ext cx="2562775" cy="1928826"/>
          </a:xfrm>
          <a:prstGeom prst="rect">
            <a:avLst/>
          </a:prstGeom>
          <a:noFill/>
          <a:ln w="38100">
            <a:solidFill>
              <a:srgbClr val="00B050"/>
            </a:solidFill>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551</Words>
  <Application>Microsoft Office PowerPoint</Application>
  <PresentationFormat>Экран (4:3)</PresentationFormat>
  <Paragraphs>30</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User3</dc:creator>
  <cp:lastModifiedBy>User3</cp:lastModifiedBy>
  <cp:revision>19</cp:revision>
  <dcterms:created xsi:type="dcterms:W3CDTF">2023-01-30T06:14:00Z</dcterms:created>
  <dcterms:modified xsi:type="dcterms:W3CDTF">2023-01-31T09:14:19Z</dcterms:modified>
</cp:coreProperties>
</file>